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x Gyre Termes" charset="1" panose="00000500000000000000"/>
      <p:regular r:id="rId10"/>
    </p:embeddedFont>
    <p:embeddedFont>
      <p:font typeface="Tex Gyre Termes Bold" charset="1" panose="00000800000000000000"/>
      <p:regular r:id="rId11"/>
    </p:embeddedFont>
    <p:embeddedFont>
      <p:font typeface="Tex Gyre Termes Italics" charset="1" panose="00000500000000000000"/>
      <p:regular r:id="rId12"/>
    </p:embeddedFont>
    <p:embeddedFont>
      <p:font typeface="Tex Gyre Termes Bold Italics" charset="1" panose="00000800000000000000"/>
      <p:regular r:id="rId13"/>
    </p:embeddedFont>
    <p:embeddedFont>
      <p:font typeface="Fira Sans Light" charset="1" panose="020B0403050000020004"/>
      <p:regular r:id="rId14"/>
    </p:embeddedFont>
    <p:embeddedFont>
      <p:font typeface="Fira Sans Light Bold" charset="1" panose="020B0503050000020004"/>
      <p:regular r:id="rId15"/>
    </p:embeddedFont>
    <p:embeddedFont>
      <p:font typeface="Fira Sans Light Italics" charset="1" panose="020B0403050000020004"/>
      <p:regular r:id="rId16"/>
    </p:embeddedFont>
    <p:embeddedFont>
      <p:font typeface="Fira Sans Light Bold Italics" charset="1" panose="020B0503050000020004"/>
      <p:regular r:id="rId17"/>
    </p:embeddedFont>
    <p:embeddedFont>
      <p:font typeface="Fira Sans Medium" charset="1" panose="020B0603050000020004"/>
      <p:regular r:id="rId18"/>
    </p:embeddedFont>
    <p:embeddedFont>
      <p:font typeface="Fira Sans Medium Bold" charset="1" panose="020B0603050000020004"/>
      <p:regular r:id="rId19"/>
    </p:embeddedFont>
    <p:embeddedFont>
      <p:font typeface="Fira Sans Medium Italics" charset="1" panose="020B0603050000020004"/>
      <p:regular r:id="rId20"/>
    </p:embeddedFont>
    <p:embeddedFont>
      <p:font typeface="Fira Sans Medium Bold Italics" charset="1" panose="020B070305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VAFwyP8Tq8o.mp4" Type="http://schemas.openxmlformats.org/officeDocument/2006/relationships/video"/><Relationship Id="rId4" Target="../media/VAFwyP8Tq8o.mp4" Type="http://schemas.microsoft.com/office/2007/relationships/media"/></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70091" y="5625476"/>
            <a:ext cx="10916468" cy="6232945"/>
          </a:xfrm>
          <a:custGeom>
            <a:avLst/>
            <a:gdLst/>
            <a:ahLst/>
            <a:cxnLst/>
            <a:rect r="r" b="b" t="t" l="l"/>
            <a:pathLst>
              <a:path h="6232945" w="10916468">
                <a:moveTo>
                  <a:pt x="0" y="0"/>
                </a:moveTo>
                <a:lnTo>
                  <a:pt x="10916468" y="0"/>
                </a:lnTo>
                <a:lnTo>
                  <a:pt x="10916468" y="6232945"/>
                </a:lnTo>
                <a:lnTo>
                  <a:pt x="0" y="6232945"/>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false" flipV="false" rot="0">
            <a:off x="13446409" y="-597944"/>
            <a:ext cx="10916468" cy="6232945"/>
          </a:xfrm>
          <a:custGeom>
            <a:avLst/>
            <a:gdLst/>
            <a:ahLst/>
            <a:cxnLst/>
            <a:rect r="r" b="b" t="t" l="l"/>
            <a:pathLst>
              <a:path h="6232945" w="10916468">
                <a:moveTo>
                  <a:pt x="0" y="0"/>
                </a:moveTo>
                <a:lnTo>
                  <a:pt x="10916468" y="0"/>
                </a:lnTo>
                <a:lnTo>
                  <a:pt x="10916468" y="6232945"/>
                </a:lnTo>
                <a:lnTo>
                  <a:pt x="0" y="6232945"/>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1028700" y="1028700"/>
            <a:ext cx="1111756" cy="1111756"/>
          </a:xfrm>
          <a:custGeom>
            <a:avLst/>
            <a:gdLst/>
            <a:ahLst/>
            <a:cxnLst/>
            <a:rect r="r" b="b" t="t" l="l"/>
            <a:pathLst>
              <a:path h="1111756" w="1111756">
                <a:moveTo>
                  <a:pt x="0" y="0"/>
                </a:moveTo>
                <a:lnTo>
                  <a:pt x="1111756" y="0"/>
                </a:lnTo>
                <a:lnTo>
                  <a:pt x="1111756" y="1111756"/>
                </a:lnTo>
                <a:lnTo>
                  <a:pt x="0" y="1111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81628" y="3652840"/>
            <a:ext cx="7241217" cy="3406560"/>
          </a:xfrm>
          <a:prstGeom prst="rect">
            <a:avLst/>
          </a:prstGeom>
        </p:spPr>
        <p:txBody>
          <a:bodyPr anchor="t" rtlCol="false" tIns="0" lIns="0" bIns="0" rIns="0">
            <a:spAutoFit/>
          </a:bodyPr>
          <a:lstStyle/>
          <a:p>
            <a:pPr marL="0" indent="0" lvl="0">
              <a:lnSpc>
                <a:spcPts val="13253"/>
              </a:lnSpc>
            </a:pPr>
            <a:r>
              <a:rPr lang="en-US" sz="12048" spc="361">
                <a:solidFill>
                  <a:srgbClr val="000000"/>
                </a:solidFill>
                <a:latin typeface="Tex Gyre Termes Bold"/>
              </a:rPr>
              <a:t>Major Projects</a:t>
            </a:r>
          </a:p>
        </p:txBody>
      </p:sp>
      <p:sp>
        <p:nvSpPr>
          <p:cNvPr name="TextBox 6" id="6"/>
          <p:cNvSpPr txBox="true"/>
          <p:nvPr/>
        </p:nvSpPr>
        <p:spPr>
          <a:xfrm rot="0">
            <a:off x="1028700" y="8752205"/>
            <a:ext cx="7783581" cy="483446"/>
          </a:xfrm>
          <a:prstGeom prst="rect">
            <a:avLst/>
          </a:prstGeom>
        </p:spPr>
        <p:txBody>
          <a:bodyPr anchor="t" rtlCol="false" tIns="0" lIns="0" bIns="0" rIns="0">
            <a:spAutoFit/>
          </a:bodyPr>
          <a:lstStyle/>
          <a:p>
            <a:pPr marL="0" indent="0" lvl="0">
              <a:lnSpc>
                <a:spcPts val="3920"/>
              </a:lnSpc>
              <a:spcBef>
                <a:spcPct val="0"/>
              </a:spcBef>
            </a:pPr>
            <a:r>
              <a:rPr lang="en-US" sz="2800" u="none">
                <a:solidFill>
                  <a:srgbClr val="000000"/>
                </a:solidFill>
                <a:latin typeface="Fira Sans Light Bold"/>
              </a:rPr>
              <a:t>Starting our journey</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3441834" y="8684051"/>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1028700" y="2415858"/>
            <a:ext cx="16230600" cy="5398135"/>
          </a:xfrm>
          <a:prstGeom prst="rect">
            <a:avLst/>
          </a:prstGeom>
        </p:spPr>
        <p:txBody>
          <a:bodyPr anchor="t" rtlCol="false" tIns="0" lIns="0" bIns="0" rIns="0">
            <a:spAutoFit/>
          </a:bodyPr>
          <a:lstStyle/>
          <a:p>
            <a:pPr marL="1014731" indent="-507365" lvl="1">
              <a:lnSpc>
                <a:spcPts val="6110"/>
              </a:lnSpc>
              <a:buFont typeface="Arial"/>
              <a:buChar char="•"/>
            </a:pPr>
            <a:r>
              <a:rPr lang="en-US" sz="4700" spc="47">
                <a:solidFill>
                  <a:srgbClr val="000000"/>
                </a:solidFill>
                <a:latin typeface="Fira Sans Light"/>
              </a:rPr>
              <a:t>React JS. (for Frontend)</a:t>
            </a:r>
          </a:p>
          <a:p>
            <a:pPr marL="1014731" indent="-507365" lvl="1">
              <a:lnSpc>
                <a:spcPts val="6110"/>
              </a:lnSpc>
              <a:buFont typeface="Arial"/>
              <a:buChar char="•"/>
            </a:pPr>
            <a:r>
              <a:rPr lang="en-US" sz="4700" spc="47">
                <a:solidFill>
                  <a:srgbClr val="000000"/>
                </a:solidFill>
                <a:latin typeface="Fira Sans Light"/>
              </a:rPr>
              <a:t>Context API and Redux.</a:t>
            </a:r>
          </a:p>
          <a:p>
            <a:pPr marL="1014731" indent="-507365" lvl="1">
              <a:lnSpc>
                <a:spcPts val="6110"/>
              </a:lnSpc>
              <a:buFont typeface="Arial"/>
              <a:buChar char="•"/>
            </a:pPr>
            <a:r>
              <a:rPr lang="en-US" sz="4700" spc="47">
                <a:solidFill>
                  <a:srgbClr val="000000"/>
                </a:solidFill>
                <a:latin typeface="Fira Sans Light"/>
              </a:rPr>
              <a:t>Javascript.</a:t>
            </a:r>
          </a:p>
          <a:p>
            <a:pPr marL="1014731" indent="-507365" lvl="1">
              <a:lnSpc>
                <a:spcPts val="6110"/>
              </a:lnSpc>
              <a:buFont typeface="Arial"/>
              <a:buChar char="•"/>
            </a:pPr>
            <a:r>
              <a:rPr lang="en-US" sz="4700" spc="47">
                <a:solidFill>
                  <a:srgbClr val="000000"/>
                </a:solidFill>
                <a:latin typeface="Fira Sans Light"/>
              </a:rPr>
              <a:t>IndexedDB (for database).</a:t>
            </a:r>
          </a:p>
          <a:p>
            <a:pPr marL="1014731" indent="-507365" lvl="1">
              <a:lnSpc>
                <a:spcPts val="6110"/>
              </a:lnSpc>
              <a:buFont typeface="Arial"/>
              <a:buChar char="•"/>
            </a:pPr>
            <a:r>
              <a:rPr lang="en-US" sz="4700" spc="47">
                <a:solidFill>
                  <a:srgbClr val="000000"/>
                </a:solidFill>
                <a:latin typeface="Fira Sans Light"/>
              </a:rPr>
              <a:t>Material UI</a:t>
            </a:r>
          </a:p>
          <a:p>
            <a:pPr marL="1014731" indent="-507365" lvl="1">
              <a:lnSpc>
                <a:spcPts val="6110"/>
              </a:lnSpc>
              <a:buFont typeface="Arial"/>
              <a:buChar char="•"/>
            </a:pPr>
            <a:r>
              <a:rPr lang="en-US" sz="4700" spc="47">
                <a:solidFill>
                  <a:srgbClr val="000000"/>
                </a:solidFill>
                <a:latin typeface="Fira Sans Light"/>
              </a:rPr>
              <a:t>Chrome or any other browser with a good internet connection.</a:t>
            </a:r>
          </a:p>
        </p:txBody>
      </p:sp>
      <p:sp>
        <p:nvSpPr>
          <p:cNvPr name="TextBox 5" id="5"/>
          <p:cNvSpPr txBox="true"/>
          <p:nvPr/>
        </p:nvSpPr>
        <p:spPr>
          <a:xfrm rot="0">
            <a:off x="1278841" y="592647"/>
            <a:ext cx="15980459"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Software Requirements</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7096752" y="365125"/>
            <a:ext cx="4094497"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Conclusion</a:t>
            </a:r>
          </a:p>
        </p:txBody>
      </p:sp>
      <p:sp>
        <p:nvSpPr>
          <p:cNvPr name="TextBox 5" id="5"/>
          <p:cNvSpPr txBox="true"/>
          <p:nvPr/>
        </p:nvSpPr>
        <p:spPr>
          <a:xfrm rot="0">
            <a:off x="343482" y="2447770"/>
            <a:ext cx="17601037" cy="4771247"/>
          </a:xfrm>
          <a:prstGeom prst="rect">
            <a:avLst/>
          </a:prstGeom>
        </p:spPr>
        <p:txBody>
          <a:bodyPr anchor="t" rtlCol="false" tIns="0" lIns="0" bIns="0" rIns="0">
            <a:spAutoFit/>
          </a:bodyPr>
          <a:lstStyle/>
          <a:p>
            <a:pPr marL="978165" indent="-489082" lvl="1">
              <a:lnSpc>
                <a:spcPts val="6342"/>
              </a:lnSpc>
              <a:buFont typeface="Arial"/>
              <a:buChar char="•"/>
            </a:pPr>
            <a:r>
              <a:rPr lang="en-US" sz="4530" spc="22">
                <a:solidFill>
                  <a:srgbClr val="000000"/>
                </a:solidFill>
                <a:latin typeface="Fira Sans Light Bold"/>
              </a:rPr>
              <a:t>In summary, our project tackles the consistency challenge in DSA practice.</a:t>
            </a:r>
          </a:p>
          <a:p>
            <a:pPr marL="978165" indent="-489082" lvl="1">
              <a:lnSpc>
                <a:spcPts val="6342"/>
              </a:lnSpc>
              <a:buFont typeface="Arial"/>
              <a:buChar char="•"/>
            </a:pPr>
            <a:r>
              <a:rPr lang="en-US" sz="4530" spc="22">
                <a:solidFill>
                  <a:srgbClr val="000000"/>
                </a:solidFill>
                <a:latin typeface="Fira Sans Light Bold"/>
              </a:rPr>
              <a:t>Individualized tracking, daily email reminders, and motivational content are key features.</a:t>
            </a:r>
          </a:p>
          <a:p>
            <a:pPr marL="978165" indent="-489082" lvl="1">
              <a:lnSpc>
                <a:spcPts val="6342"/>
              </a:lnSpc>
              <a:buFont typeface="Arial"/>
              <a:buChar char="•"/>
            </a:pPr>
            <a:r>
              <a:rPr lang="en-US" sz="4530" spc="22">
                <a:solidFill>
                  <a:srgbClr val="000000"/>
                </a:solidFill>
                <a:latin typeface="Fira Sans Light Bold"/>
              </a:rPr>
              <a:t>Empowers users to attain their DSA proficiency and career goals.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6262796" y="838200"/>
            <a:ext cx="5762409" cy="1700552"/>
          </a:xfrm>
          <a:prstGeom prst="rect">
            <a:avLst/>
          </a:prstGeom>
        </p:spPr>
        <p:txBody>
          <a:bodyPr anchor="t" rtlCol="false" tIns="0" lIns="0" bIns="0" rIns="0">
            <a:spAutoFit/>
          </a:bodyPr>
          <a:lstStyle/>
          <a:p>
            <a:pPr algn="ctr">
              <a:lnSpc>
                <a:spcPts val="13893"/>
              </a:lnSpc>
              <a:spcBef>
                <a:spcPct val="0"/>
              </a:spcBef>
            </a:pPr>
            <a:r>
              <a:rPr lang="en-US" sz="9924" spc="49">
                <a:solidFill>
                  <a:srgbClr val="000000"/>
                </a:solidFill>
                <a:latin typeface="Tex Gyre Termes"/>
              </a:rPr>
              <a:t>Thank You</a:t>
            </a:r>
          </a:p>
        </p:txBody>
      </p:sp>
      <p:sp>
        <p:nvSpPr>
          <p:cNvPr name="TextBox 5" id="5"/>
          <p:cNvSpPr txBox="true"/>
          <p:nvPr/>
        </p:nvSpPr>
        <p:spPr>
          <a:xfrm rot="0">
            <a:off x="1028700" y="3165777"/>
            <a:ext cx="5551993" cy="3313636"/>
          </a:xfrm>
          <a:prstGeom prst="rect">
            <a:avLst/>
          </a:prstGeom>
        </p:spPr>
        <p:txBody>
          <a:bodyPr anchor="t" rtlCol="false" tIns="0" lIns="0" bIns="0" rIns="0">
            <a:spAutoFit/>
          </a:bodyPr>
          <a:lstStyle/>
          <a:p>
            <a:pPr>
              <a:lnSpc>
                <a:spcPts val="5308"/>
              </a:lnSpc>
            </a:pPr>
            <a:r>
              <a:rPr lang="en-US" sz="3791" spc="18">
                <a:solidFill>
                  <a:srgbClr val="000000"/>
                </a:solidFill>
                <a:latin typeface="Fira Sans Light"/>
              </a:rPr>
              <a:t>Team Members:-</a:t>
            </a:r>
          </a:p>
          <a:p>
            <a:pPr marL="818672" indent="-409336" lvl="1">
              <a:lnSpc>
                <a:spcPts val="5308"/>
              </a:lnSpc>
              <a:buFont typeface="Arial"/>
              <a:buChar char="•"/>
            </a:pPr>
            <a:r>
              <a:rPr lang="en-US" sz="3791" spc="18">
                <a:solidFill>
                  <a:srgbClr val="000000"/>
                </a:solidFill>
                <a:latin typeface="Fira Sans Light"/>
              </a:rPr>
              <a:t>Ayushh Khare (Lead)</a:t>
            </a:r>
          </a:p>
          <a:p>
            <a:pPr marL="818672" indent="-409336" lvl="1">
              <a:lnSpc>
                <a:spcPts val="5308"/>
              </a:lnSpc>
              <a:buFont typeface="Arial"/>
              <a:buChar char="•"/>
            </a:pPr>
            <a:r>
              <a:rPr lang="en-US" sz="3791" spc="18">
                <a:solidFill>
                  <a:srgbClr val="000000"/>
                </a:solidFill>
                <a:latin typeface="Fira Sans Light"/>
              </a:rPr>
              <a:t>Anurag Mishra</a:t>
            </a:r>
          </a:p>
          <a:p>
            <a:pPr marL="818672" indent="-409336" lvl="1">
              <a:lnSpc>
                <a:spcPts val="5308"/>
              </a:lnSpc>
              <a:buFont typeface="Arial"/>
              <a:buChar char="•"/>
            </a:pPr>
            <a:r>
              <a:rPr lang="en-US" sz="3791" spc="18">
                <a:solidFill>
                  <a:srgbClr val="000000"/>
                </a:solidFill>
                <a:latin typeface="Fira Sans Light"/>
              </a:rPr>
              <a:t>Bhavishya Upadhyaya</a:t>
            </a:r>
          </a:p>
          <a:p>
            <a:pPr marL="818672" indent="-409336" lvl="1">
              <a:lnSpc>
                <a:spcPts val="5308"/>
              </a:lnSpc>
              <a:buFont typeface="Arial"/>
              <a:buChar char="•"/>
            </a:pPr>
            <a:r>
              <a:rPr lang="en-US" sz="3791" spc="18">
                <a:solidFill>
                  <a:srgbClr val="000000"/>
                </a:solidFill>
                <a:latin typeface="Fira Sans Light"/>
              </a:rPr>
              <a:t>Abhishek Tripathi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89332"/>
            <a:ext cx="18543578" cy="7824948"/>
          </a:xfrm>
          <a:custGeom>
            <a:avLst/>
            <a:gdLst/>
            <a:ahLst/>
            <a:cxnLst/>
            <a:rect r="r" b="b" t="t" l="l"/>
            <a:pathLst>
              <a:path h="7824948" w="18543578">
                <a:moveTo>
                  <a:pt x="0" y="0"/>
                </a:moveTo>
                <a:lnTo>
                  <a:pt x="18543578" y="0"/>
                </a:lnTo>
                <a:lnTo>
                  <a:pt x="18543578" y="7824947"/>
                </a:lnTo>
                <a:lnTo>
                  <a:pt x="0" y="7824947"/>
                </a:lnTo>
                <a:lnTo>
                  <a:pt x="0" y="0"/>
                </a:lnTo>
                <a:close/>
              </a:path>
            </a:pathLst>
          </a:custGeom>
          <a:blipFill>
            <a:blip r:embed="rId2">
              <a:alphaModFix amt="39000"/>
            </a:blip>
            <a:stretch>
              <a:fillRect l="0" t="0" r="-9670" b="0"/>
            </a:stretch>
          </a:blipFill>
        </p:spPr>
      </p:sp>
      <p:sp>
        <p:nvSpPr>
          <p:cNvPr name="TextBox 3" id="3"/>
          <p:cNvSpPr txBox="true"/>
          <p:nvPr/>
        </p:nvSpPr>
        <p:spPr>
          <a:xfrm rot="0">
            <a:off x="905164" y="2655410"/>
            <a:ext cx="16477672" cy="5090480"/>
          </a:xfrm>
          <a:prstGeom prst="rect">
            <a:avLst/>
          </a:prstGeom>
        </p:spPr>
        <p:txBody>
          <a:bodyPr anchor="t" rtlCol="false" tIns="0" lIns="0" bIns="0" rIns="0">
            <a:spAutoFit/>
          </a:bodyPr>
          <a:lstStyle/>
          <a:p>
            <a:pPr marL="0" indent="0" lvl="0">
              <a:lnSpc>
                <a:spcPts val="13253"/>
              </a:lnSpc>
            </a:pPr>
            <a:r>
              <a:rPr lang="en-US" sz="12048" spc="361">
                <a:solidFill>
                  <a:srgbClr val="000000"/>
                </a:solidFill>
                <a:latin typeface="Tex Gyre Termes Bold"/>
              </a:rPr>
              <a:t>Generative AI Solution for Stable Diffusion Inpainting</a:t>
            </a:r>
          </a:p>
        </p:txBody>
      </p:sp>
      <p:sp>
        <p:nvSpPr>
          <p:cNvPr name="TextBox 4" id="4"/>
          <p:cNvSpPr txBox="true"/>
          <p:nvPr/>
        </p:nvSpPr>
        <p:spPr>
          <a:xfrm rot="0">
            <a:off x="781628" y="962025"/>
            <a:ext cx="3409316" cy="676854"/>
          </a:xfrm>
          <a:prstGeom prst="rect">
            <a:avLst/>
          </a:prstGeom>
        </p:spPr>
        <p:txBody>
          <a:bodyPr anchor="t" rtlCol="false" tIns="0" lIns="0" bIns="0" rIns="0">
            <a:spAutoFit/>
          </a:bodyPr>
          <a:lstStyle/>
          <a:p>
            <a:pPr>
              <a:lnSpc>
                <a:spcPts val="5599"/>
              </a:lnSpc>
              <a:spcBef>
                <a:spcPct val="0"/>
              </a:spcBef>
            </a:pPr>
            <a:r>
              <a:rPr lang="en-US" sz="3999" spc="19">
                <a:solidFill>
                  <a:srgbClr val="000000"/>
                </a:solidFill>
                <a:latin typeface="Tex Gyre Termes Bold"/>
              </a:rPr>
              <a:t>Second Project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21617" y="348188"/>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Abstract</a:t>
            </a:r>
          </a:p>
        </p:txBody>
      </p:sp>
      <p:sp>
        <p:nvSpPr>
          <p:cNvPr name="TextBox 3" id="3"/>
          <p:cNvSpPr txBox="true"/>
          <p:nvPr/>
        </p:nvSpPr>
        <p:spPr>
          <a:xfrm rot="0">
            <a:off x="6021617" y="1533641"/>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Introduction</a:t>
            </a:r>
          </a:p>
        </p:txBody>
      </p:sp>
      <p:sp>
        <p:nvSpPr>
          <p:cNvPr name="TextBox 4" id="4"/>
          <p:cNvSpPr txBox="true"/>
          <p:nvPr/>
        </p:nvSpPr>
        <p:spPr>
          <a:xfrm rot="0">
            <a:off x="6021617" y="2719094"/>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Literature Review</a:t>
            </a:r>
          </a:p>
        </p:txBody>
      </p:sp>
      <p:sp>
        <p:nvSpPr>
          <p:cNvPr name="TextBox 5" id="5"/>
          <p:cNvSpPr txBox="true"/>
          <p:nvPr/>
        </p:nvSpPr>
        <p:spPr>
          <a:xfrm rot="0">
            <a:off x="6021617" y="3904547"/>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Proposed Methodology</a:t>
            </a:r>
          </a:p>
        </p:txBody>
      </p:sp>
      <p:sp>
        <p:nvSpPr>
          <p:cNvPr name="TextBox 6" id="6"/>
          <p:cNvSpPr txBox="true"/>
          <p:nvPr/>
        </p:nvSpPr>
        <p:spPr>
          <a:xfrm rot="0">
            <a:off x="6021617" y="5090000"/>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Software and Hardware Requirements</a:t>
            </a:r>
          </a:p>
        </p:txBody>
      </p:sp>
      <p:sp>
        <p:nvSpPr>
          <p:cNvPr name="TextBox 7" id="7"/>
          <p:cNvSpPr txBox="true"/>
          <p:nvPr/>
        </p:nvSpPr>
        <p:spPr>
          <a:xfrm rot="0">
            <a:off x="6021617" y="6275453"/>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Tesiting Tools</a:t>
            </a:r>
          </a:p>
        </p:txBody>
      </p:sp>
      <p:sp>
        <p:nvSpPr>
          <p:cNvPr name="TextBox 8" id="8"/>
          <p:cNvSpPr txBox="true"/>
          <p:nvPr/>
        </p:nvSpPr>
        <p:spPr>
          <a:xfrm rot="0">
            <a:off x="6021617" y="7460906"/>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Tantative Date of Beta version Submission.</a:t>
            </a:r>
          </a:p>
        </p:txBody>
      </p:sp>
      <p:sp>
        <p:nvSpPr>
          <p:cNvPr name="TextBox 9" id="9"/>
          <p:cNvSpPr txBox="true"/>
          <p:nvPr/>
        </p:nvSpPr>
        <p:spPr>
          <a:xfrm rot="0">
            <a:off x="6021617" y="8646359"/>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Conclusion</a:t>
            </a:r>
          </a:p>
        </p:txBody>
      </p:sp>
      <p:grpSp>
        <p:nvGrpSpPr>
          <p:cNvPr name="Group 10" id="10"/>
          <p:cNvGrpSpPr/>
          <p:nvPr/>
        </p:nvGrpSpPr>
        <p:grpSpPr>
          <a:xfrm rot="0">
            <a:off x="-5616940" y="-176189"/>
            <a:ext cx="11233880" cy="10639377"/>
            <a:chOff x="0" y="0"/>
            <a:chExt cx="14978507" cy="14185837"/>
          </a:xfrm>
        </p:grpSpPr>
        <p:grpSp>
          <p:nvGrpSpPr>
            <p:cNvPr name="Group 11" id="11"/>
            <p:cNvGrpSpPr/>
            <p:nvPr/>
          </p:nvGrpSpPr>
          <p:grpSpPr>
            <a:xfrm rot="-10800000">
              <a:off x="1882292" y="5884321"/>
              <a:ext cx="13096215" cy="8301516"/>
              <a:chOff x="0" y="0"/>
              <a:chExt cx="8474859" cy="5372100"/>
            </a:xfrm>
          </p:grpSpPr>
          <p:sp>
            <p:nvSpPr>
              <p:cNvPr name="Freeform 12" id="12"/>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grpSp>
          <p:nvGrpSpPr>
            <p:cNvPr name="Group 13" id="13"/>
            <p:cNvGrpSpPr/>
            <p:nvPr/>
          </p:nvGrpSpPr>
          <p:grpSpPr>
            <a:xfrm rot="0">
              <a:off x="0" y="0"/>
              <a:ext cx="14978507" cy="13716000"/>
              <a:chOff x="0" y="0"/>
              <a:chExt cx="5866582" cy="5372100"/>
            </a:xfrm>
          </p:grpSpPr>
          <p:sp>
            <p:nvSpPr>
              <p:cNvPr name="Freeform 14" id="14"/>
              <p:cNvSpPr/>
              <p:nvPr/>
            </p:nvSpPr>
            <p:spPr>
              <a:xfrm flipH="false" flipV="false" rot="0">
                <a:off x="0" y="0"/>
                <a:ext cx="5866582" cy="5372100"/>
              </a:xfrm>
              <a:custGeom>
                <a:avLst/>
                <a:gdLst/>
                <a:ahLst/>
                <a:cxnLst/>
                <a:rect r="r" b="b" t="t" l="l"/>
                <a:pathLst>
                  <a:path h="5372100" w="5866582">
                    <a:moveTo>
                      <a:pt x="4315912" y="0"/>
                    </a:moveTo>
                    <a:lnTo>
                      <a:pt x="1550670" y="0"/>
                    </a:lnTo>
                    <a:lnTo>
                      <a:pt x="0" y="2686050"/>
                    </a:lnTo>
                    <a:lnTo>
                      <a:pt x="1550670" y="5372100"/>
                    </a:lnTo>
                    <a:lnTo>
                      <a:pt x="4315912" y="5372100"/>
                    </a:lnTo>
                    <a:lnTo>
                      <a:pt x="5866582" y="2686050"/>
                    </a:lnTo>
                    <a:lnTo>
                      <a:pt x="4315912" y="0"/>
                    </a:lnTo>
                    <a:close/>
                  </a:path>
                </a:pathLst>
              </a:custGeom>
              <a:solidFill>
                <a:srgbClr val="1836B2"/>
              </a:solidFill>
            </p:spPr>
          </p:sp>
        </p:grpSp>
      </p:grpSp>
      <p:sp>
        <p:nvSpPr>
          <p:cNvPr name="TextBox 15" id="15"/>
          <p:cNvSpPr txBox="true"/>
          <p:nvPr/>
        </p:nvSpPr>
        <p:spPr>
          <a:xfrm rot="0">
            <a:off x="1028700" y="4519314"/>
            <a:ext cx="4992917" cy="1146175"/>
          </a:xfrm>
          <a:prstGeom prst="rect">
            <a:avLst/>
          </a:prstGeom>
        </p:spPr>
        <p:txBody>
          <a:bodyPr anchor="t" rtlCol="false" tIns="0" lIns="0" bIns="0" rIns="0">
            <a:spAutoFit/>
          </a:bodyPr>
          <a:lstStyle/>
          <a:p>
            <a:pPr algn="l" marL="0" indent="0" lvl="0">
              <a:lnSpc>
                <a:spcPts val="8800"/>
              </a:lnSpc>
              <a:spcBef>
                <a:spcPct val="0"/>
              </a:spcBef>
            </a:pPr>
            <a:r>
              <a:rPr lang="en-US" sz="8000" u="none">
                <a:solidFill>
                  <a:srgbClr val="FFFFFF"/>
                </a:solidFill>
                <a:latin typeface="Fira Sans Medium Bold"/>
              </a:rPr>
              <a:t>Agenda</a:t>
            </a:r>
          </a:p>
        </p:txBody>
      </p:sp>
      <p:grpSp>
        <p:nvGrpSpPr>
          <p:cNvPr name="Group 16" id="16"/>
          <p:cNvGrpSpPr/>
          <p:nvPr/>
        </p:nvGrpSpPr>
        <p:grpSpPr>
          <a:xfrm rot="0">
            <a:off x="-7158301" y="1754849"/>
            <a:ext cx="7462111" cy="2697790"/>
            <a:chOff x="0" y="0"/>
            <a:chExt cx="9949481" cy="3597054"/>
          </a:xfrm>
        </p:grpSpPr>
        <p:grpSp>
          <p:nvGrpSpPr>
            <p:cNvPr name="Group 17" id="17"/>
            <p:cNvGrpSpPr/>
            <p:nvPr/>
          </p:nvGrpSpPr>
          <p:grpSpPr>
            <a:xfrm rot="0">
              <a:off x="0" y="0"/>
              <a:ext cx="9949481" cy="3597054"/>
              <a:chOff x="0" y="0"/>
              <a:chExt cx="5479625" cy="1989023"/>
            </a:xfrm>
          </p:grpSpPr>
          <p:sp>
            <p:nvSpPr>
              <p:cNvPr name="Freeform 18" id="18"/>
              <p:cNvSpPr/>
              <p:nvPr/>
            </p:nvSpPr>
            <p:spPr>
              <a:xfrm flipH="false" flipV="false" rot="0">
                <a:off x="0" y="0"/>
                <a:ext cx="5479625" cy="1989023"/>
              </a:xfrm>
              <a:custGeom>
                <a:avLst/>
                <a:gdLst/>
                <a:ahLst/>
                <a:cxnLst/>
                <a:rect r="r" b="b" t="t" l="l"/>
                <a:pathLst>
                  <a:path h="1989023" w="5479625">
                    <a:moveTo>
                      <a:pt x="5355165" y="1989023"/>
                    </a:moveTo>
                    <a:lnTo>
                      <a:pt x="124460" y="1989023"/>
                    </a:lnTo>
                    <a:cubicBezTo>
                      <a:pt x="55880" y="1989023"/>
                      <a:pt x="0" y="1933143"/>
                      <a:pt x="0" y="1864563"/>
                    </a:cubicBezTo>
                    <a:lnTo>
                      <a:pt x="0" y="124460"/>
                    </a:lnTo>
                    <a:cubicBezTo>
                      <a:pt x="0" y="55880"/>
                      <a:pt x="55880" y="0"/>
                      <a:pt x="124460" y="0"/>
                    </a:cubicBezTo>
                    <a:lnTo>
                      <a:pt x="5355165" y="0"/>
                    </a:lnTo>
                    <a:cubicBezTo>
                      <a:pt x="5423745" y="0"/>
                      <a:pt x="5479625" y="55880"/>
                      <a:pt x="5479625" y="124460"/>
                    </a:cubicBezTo>
                    <a:lnTo>
                      <a:pt x="5479625" y="1864563"/>
                    </a:lnTo>
                    <a:cubicBezTo>
                      <a:pt x="5479625" y="1933143"/>
                      <a:pt x="5423745" y="1989023"/>
                      <a:pt x="5355165" y="1989023"/>
                    </a:cubicBezTo>
                    <a:close/>
                  </a:path>
                </a:pathLst>
              </a:custGeom>
              <a:solidFill>
                <a:srgbClr val="EDECED"/>
              </a:solidFill>
            </p:spPr>
          </p:sp>
        </p:grpSp>
        <p:sp>
          <p:nvSpPr>
            <p:cNvPr name="Freeform 19" id="19"/>
            <p:cNvSpPr/>
            <p:nvPr/>
          </p:nvSpPr>
          <p:spPr>
            <a:xfrm flipH="false" flipV="false" rot="0">
              <a:off x="310457" y="518004"/>
              <a:ext cx="604819" cy="646433"/>
            </a:xfrm>
            <a:custGeom>
              <a:avLst/>
              <a:gdLst/>
              <a:ahLst/>
              <a:cxnLst/>
              <a:rect r="r" b="b" t="t" l="l"/>
              <a:pathLst>
                <a:path h="646433" w="604819">
                  <a:moveTo>
                    <a:pt x="0" y="0"/>
                  </a:moveTo>
                  <a:lnTo>
                    <a:pt x="604819" y="0"/>
                  </a:lnTo>
                  <a:lnTo>
                    <a:pt x="604819" y="646434"/>
                  </a:lnTo>
                  <a:lnTo>
                    <a:pt x="0" y="646434"/>
                  </a:lnTo>
                  <a:lnTo>
                    <a:pt x="0" y="0"/>
                  </a:lnTo>
                  <a:close/>
                </a:path>
              </a:pathLst>
            </a:custGeom>
            <a:blipFill>
              <a:blip r:embed="rId2"/>
              <a:stretch>
                <a:fillRect l="0" t="0" r="0" b="0"/>
              </a:stretch>
            </a:blipFill>
          </p:spPr>
        </p:sp>
        <p:sp>
          <p:nvSpPr>
            <p:cNvPr name="Freeform 20" id="20"/>
            <p:cNvSpPr/>
            <p:nvPr/>
          </p:nvSpPr>
          <p:spPr>
            <a:xfrm flipH="false" flipV="false" rot="2700000">
              <a:off x="331690" y="1556232"/>
              <a:ext cx="562354" cy="562354"/>
            </a:xfrm>
            <a:custGeom>
              <a:avLst/>
              <a:gdLst/>
              <a:ahLst/>
              <a:cxnLst/>
              <a:rect r="r" b="b" t="t" l="l"/>
              <a:pathLst>
                <a:path h="562354" w="562354">
                  <a:moveTo>
                    <a:pt x="0" y="0"/>
                  </a:moveTo>
                  <a:lnTo>
                    <a:pt x="562353" y="0"/>
                  </a:lnTo>
                  <a:lnTo>
                    <a:pt x="562353" y="562353"/>
                  </a:lnTo>
                  <a:lnTo>
                    <a:pt x="0" y="56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359250" y="2744193"/>
              <a:ext cx="7528887" cy="334857"/>
            </a:xfrm>
            <a:prstGeom prst="rect">
              <a:avLst/>
            </a:prstGeom>
          </p:spPr>
          <p:txBody>
            <a:bodyPr anchor="t" rtlCol="false" tIns="0" lIns="0" bIns="0" rIns="0">
              <a:spAutoFit/>
            </a:bodyPr>
            <a:lstStyle/>
            <a:p>
              <a:pPr>
                <a:lnSpc>
                  <a:spcPts val="2079"/>
                </a:lnSpc>
              </a:pPr>
              <a:r>
                <a:rPr lang="en-US" sz="1599" spc="15">
                  <a:solidFill>
                    <a:srgbClr val="1836B2"/>
                  </a:solidFill>
                  <a:latin typeface="Fira Sans Light"/>
                </a:rPr>
                <a:t>Kindly delete this note after editing this page.  Thank you!</a:t>
              </a:r>
            </a:p>
          </p:txBody>
        </p:sp>
        <p:sp>
          <p:nvSpPr>
            <p:cNvPr name="TextBox 22" id="22"/>
            <p:cNvSpPr txBox="true"/>
            <p:nvPr/>
          </p:nvSpPr>
          <p:spPr>
            <a:xfrm rot="0">
              <a:off x="1359250" y="549762"/>
              <a:ext cx="8375009" cy="1685290"/>
            </a:xfrm>
            <a:prstGeom prst="rect">
              <a:avLst/>
            </a:prstGeom>
          </p:spPr>
          <p:txBody>
            <a:bodyPr anchor="t" rtlCol="false" tIns="0" lIns="0" bIns="0" rIns="0">
              <a:spAutoFit/>
            </a:bodyPr>
            <a:lstStyle/>
            <a:p>
              <a:pPr>
                <a:lnSpc>
                  <a:spcPts val="2079"/>
                </a:lnSpc>
              </a:pPr>
              <a:r>
                <a:rPr lang="en-US" sz="1599" spc="15">
                  <a:solidFill>
                    <a:srgbClr val="000000"/>
                  </a:solidFill>
                  <a:latin typeface="Fira Sans Light"/>
                </a:rPr>
                <a:t>Tip: Use links to go to a different page inside your presentation. Links work best for pages like this one!</a:t>
              </a:r>
            </a:p>
            <a:p>
              <a:pPr>
                <a:lnSpc>
                  <a:spcPts val="2079"/>
                </a:lnSpc>
              </a:pPr>
            </a:p>
            <a:p>
              <a:pPr algn="l">
                <a:lnSpc>
                  <a:spcPts val="2079"/>
                </a:lnSpc>
              </a:pPr>
              <a:r>
                <a:rPr lang="en-US" sz="1599" spc="15">
                  <a:solidFill>
                    <a:srgbClr val="000000"/>
                  </a:solidFill>
                  <a:latin typeface="Fira Sans Light"/>
                </a:rPr>
                <a:t>How: Highlight text, click on the link symbol on the toolbar, and select the page in your presentation that you want to connect.</a:t>
              </a:r>
            </a:p>
          </p:txBody>
        </p:sp>
      </p:gr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7620298" y="365125"/>
            <a:ext cx="3047405"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Abstract</a:t>
            </a:r>
          </a:p>
        </p:txBody>
      </p:sp>
      <p:sp>
        <p:nvSpPr>
          <p:cNvPr name="TextBox 5" id="5"/>
          <p:cNvSpPr txBox="true"/>
          <p:nvPr/>
        </p:nvSpPr>
        <p:spPr>
          <a:xfrm rot="0">
            <a:off x="1028700" y="2626830"/>
            <a:ext cx="16230600" cy="2246630"/>
          </a:xfrm>
          <a:prstGeom prst="rect">
            <a:avLst/>
          </a:prstGeom>
        </p:spPr>
        <p:txBody>
          <a:bodyPr anchor="t" rtlCol="false" tIns="0" lIns="0" bIns="0" rIns="0">
            <a:spAutoFit/>
          </a:bodyPr>
          <a:lstStyle/>
          <a:p>
            <a:pPr>
              <a:lnSpc>
                <a:spcPts val="5979"/>
              </a:lnSpc>
              <a:spcBef>
                <a:spcPct val="0"/>
              </a:spcBef>
            </a:pPr>
            <a:r>
              <a:rPr lang="en-US" sz="4599" spc="45">
                <a:solidFill>
                  <a:srgbClr val="000000"/>
                </a:solidFill>
                <a:latin typeface="Tex Gyre Termes Bold"/>
              </a:rPr>
              <a:t>Problem Statement</a:t>
            </a:r>
            <a:r>
              <a:rPr lang="en-US" sz="4599" spc="45">
                <a:solidFill>
                  <a:srgbClr val="000000"/>
                </a:solidFill>
                <a:latin typeface="Tex Gyre Termes"/>
              </a:rPr>
              <a:t>:- Enhancing image editing efficiency and realism by integrating Generative AI into Stable Diffusion Inpainting workflows</a:t>
            </a:r>
          </a:p>
        </p:txBody>
      </p:sp>
      <p:sp>
        <p:nvSpPr>
          <p:cNvPr name="TextBox 6" id="6"/>
          <p:cNvSpPr txBox="true"/>
          <p:nvPr/>
        </p:nvSpPr>
        <p:spPr>
          <a:xfrm rot="0">
            <a:off x="1028700" y="6984742"/>
            <a:ext cx="16230600" cy="1512692"/>
          </a:xfrm>
          <a:prstGeom prst="rect">
            <a:avLst/>
          </a:prstGeom>
        </p:spPr>
        <p:txBody>
          <a:bodyPr anchor="t" rtlCol="false" tIns="0" lIns="0" bIns="0" rIns="0">
            <a:spAutoFit/>
          </a:bodyPr>
          <a:lstStyle/>
          <a:p>
            <a:pPr marL="1001856" indent="-500928" lvl="1">
              <a:lnSpc>
                <a:spcPts val="6032"/>
              </a:lnSpc>
              <a:buFont typeface="Arial"/>
              <a:buChar char="•"/>
            </a:pPr>
            <a:r>
              <a:rPr lang="en-US" sz="4640" spc="46">
                <a:solidFill>
                  <a:srgbClr val="000000"/>
                </a:solidFill>
                <a:latin typeface="Tex Gyre Termes"/>
              </a:rPr>
              <a:t>It seamlessly integrates Stable Diffusion Inpainting, creating visually coherent and realistic modified images.</a:t>
            </a:r>
          </a:p>
        </p:txBody>
      </p:sp>
      <p:sp>
        <p:nvSpPr>
          <p:cNvPr name="TextBox 7" id="7"/>
          <p:cNvSpPr txBox="true"/>
          <p:nvPr/>
        </p:nvSpPr>
        <p:spPr>
          <a:xfrm rot="0">
            <a:off x="1028700" y="5095875"/>
            <a:ext cx="16230600" cy="1512697"/>
          </a:xfrm>
          <a:prstGeom prst="rect">
            <a:avLst/>
          </a:prstGeom>
        </p:spPr>
        <p:txBody>
          <a:bodyPr anchor="t" rtlCol="false" tIns="0" lIns="0" bIns="0" rIns="0">
            <a:spAutoFit/>
          </a:bodyPr>
          <a:lstStyle/>
          <a:p>
            <a:pPr marL="1001777" indent="-500888" lvl="1">
              <a:lnSpc>
                <a:spcPts val="6032"/>
              </a:lnSpc>
              <a:buFont typeface="Arial"/>
              <a:buChar char="•"/>
            </a:pPr>
            <a:r>
              <a:rPr lang="en-US" sz="4640" spc="46">
                <a:solidFill>
                  <a:srgbClr val="000000"/>
                </a:solidFill>
                <a:latin typeface="Tex Gyre Termes"/>
              </a:rPr>
              <a:t>Utilizing Generative AI and Stable Diffusion to create highly realistic and efficient image inpainting solutions.</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6919881" y="365125"/>
            <a:ext cx="4448238"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Introduction</a:t>
            </a:r>
          </a:p>
        </p:txBody>
      </p:sp>
      <p:sp>
        <p:nvSpPr>
          <p:cNvPr name="TextBox 5" id="5"/>
          <p:cNvSpPr txBox="true"/>
          <p:nvPr/>
        </p:nvSpPr>
        <p:spPr>
          <a:xfrm rot="0">
            <a:off x="1028700" y="3458623"/>
            <a:ext cx="16230600" cy="4063619"/>
          </a:xfrm>
          <a:prstGeom prst="rect">
            <a:avLst/>
          </a:prstGeom>
        </p:spPr>
        <p:txBody>
          <a:bodyPr anchor="t" rtlCol="false" tIns="0" lIns="0" bIns="0" rIns="0">
            <a:spAutoFit/>
          </a:bodyPr>
          <a:lstStyle/>
          <a:p>
            <a:pPr algn="ctr">
              <a:lnSpc>
                <a:spcPts val="6495"/>
              </a:lnSpc>
            </a:pPr>
            <a:r>
              <a:rPr lang="en-US" sz="4639" spc="23">
                <a:solidFill>
                  <a:srgbClr val="000000"/>
                </a:solidFill>
                <a:latin typeface="Fira Sans Light Bold"/>
              </a:rPr>
              <a:t>Introducing our project, focused on harnessing the power of Generative AI within Stable Diffusion Inpainting. We aim to revolutionize image editing, offering efficient, realistic, and cost-effective solutions with broad applicability across industries.</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5884716" y="365125"/>
            <a:ext cx="6518567"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Literature Review</a:t>
            </a:r>
          </a:p>
        </p:txBody>
      </p:sp>
      <p:sp>
        <p:nvSpPr>
          <p:cNvPr name="TextBox 5" id="5"/>
          <p:cNvSpPr txBox="true"/>
          <p:nvPr/>
        </p:nvSpPr>
        <p:spPr>
          <a:xfrm rot="0">
            <a:off x="1028700" y="2470785"/>
            <a:ext cx="16417089" cy="5897880"/>
          </a:xfrm>
          <a:prstGeom prst="rect">
            <a:avLst/>
          </a:prstGeom>
        </p:spPr>
        <p:txBody>
          <a:bodyPr anchor="t" rtlCol="false" tIns="0" lIns="0" bIns="0" rIns="0">
            <a:spAutoFit/>
          </a:bodyPr>
          <a:lstStyle/>
          <a:p>
            <a:pPr>
              <a:lnSpc>
                <a:spcPts val="4680"/>
              </a:lnSpc>
              <a:spcBef>
                <a:spcPct val="0"/>
              </a:spcBef>
            </a:pPr>
            <a:r>
              <a:rPr lang="en-US" sz="3600" spc="36">
                <a:solidFill>
                  <a:srgbClr val="000000"/>
                </a:solidFill>
                <a:latin typeface="Fira Sans Light Bold"/>
              </a:rPr>
              <a:t>The literature on image inpainting underscores the growing need for efficient and realistic solutions. Conventional methods often struggle with maintaining visual coherence. Recent advancements in Generative AI, particularly Stable Diffusion Inpainting, have shown promise in addressing these challenges. These technologies promise accelerated editing, reduced costs, and an improved user experience. However, a comprehensive understanding of their integration and practical implications within diverse industries is crucial to fully harness their potential. This review sets the stage for our project by highlighting the existing gaps and opportunities in this evolving field.</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7454449" y="420688"/>
            <a:ext cx="3379102" cy="1139825"/>
          </a:xfrm>
          <a:prstGeom prst="rect">
            <a:avLst/>
          </a:prstGeom>
        </p:spPr>
        <p:txBody>
          <a:bodyPr anchor="t" rtlCol="false" tIns="0" lIns="0" bIns="0" rIns="0">
            <a:spAutoFit/>
          </a:bodyPr>
          <a:lstStyle/>
          <a:p>
            <a:pPr algn="ctr">
              <a:lnSpc>
                <a:spcPts val="9100"/>
              </a:lnSpc>
              <a:spcBef>
                <a:spcPct val="0"/>
              </a:spcBef>
            </a:pPr>
            <a:r>
              <a:rPr lang="en-US" sz="7000" spc="70">
                <a:solidFill>
                  <a:srgbClr val="000000"/>
                </a:solidFill>
                <a:latin typeface="Tex Gyre Termes Bold"/>
              </a:rPr>
              <a:t>Features</a:t>
            </a:r>
          </a:p>
        </p:txBody>
      </p:sp>
      <p:sp>
        <p:nvSpPr>
          <p:cNvPr name="TextBox 5" id="5"/>
          <p:cNvSpPr txBox="true"/>
          <p:nvPr/>
        </p:nvSpPr>
        <p:spPr>
          <a:xfrm rot="0">
            <a:off x="1028700" y="2458339"/>
            <a:ext cx="16230600" cy="3798697"/>
          </a:xfrm>
          <a:prstGeom prst="rect">
            <a:avLst/>
          </a:prstGeom>
        </p:spPr>
        <p:txBody>
          <a:bodyPr anchor="t" rtlCol="false" tIns="0" lIns="0" bIns="0" rIns="0">
            <a:spAutoFit/>
          </a:bodyPr>
          <a:lstStyle/>
          <a:p>
            <a:pPr marL="1001777" indent="-500888" lvl="1">
              <a:lnSpc>
                <a:spcPts val="6032"/>
              </a:lnSpc>
              <a:buFont typeface="Arial"/>
              <a:buChar char="•"/>
            </a:pPr>
            <a:r>
              <a:rPr lang="en-US" sz="4640" spc="46">
                <a:solidFill>
                  <a:srgbClr val="000000"/>
                </a:solidFill>
                <a:latin typeface="Fira Sans Light"/>
              </a:rPr>
              <a:t>Generative AI Integration</a:t>
            </a:r>
          </a:p>
          <a:p>
            <a:pPr marL="1001777" indent="-500888" lvl="1">
              <a:lnSpc>
                <a:spcPts val="6032"/>
              </a:lnSpc>
              <a:buFont typeface="Arial"/>
              <a:buChar char="•"/>
            </a:pPr>
            <a:r>
              <a:rPr lang="en-US" sz="4640" spc="46">
                <a:solidFill>
                  <a:srgbClr val="000000"/>
                </a:solidFill>
                <a:latin typeface="Fira Sans Light"/>
              </a:rPr>
              <a:t>Stable Diffusion Inpainting.</a:t>
            </a:r>
          </a:p>
          <a:p>
            <a:pPr marL="1001777" indent="-500888" lvl="1">
              <a:lnSpc>
                <a:spcPts val="6032"/>
              </a:lnSpc>
              <a:buFont typeface="Arial"/>
              <a:buChar char="•"/>
            </a:pPr>
            <a:r>
              <a:rPr lang="en-US" sz="4640" spc="46">
                <a:solidFill>
                  <a:srgbClr val="000000"/>
                </a:solidFill>
                <a:latin typeface="Fira Sans Light"/>
              </a:rPr>
              <a:t>SAM Predictor</a:t>
            </a:r>
          </a:p>
          <a:p>
            <a:pPr marL="1001777" indent="-500888" lvl="1">
              <a:lnSpc>
                <a:spcPts val="6032"/>
              </a:lnSpc>
              <a:buFont typeface="Arial"/>
              <a:buChar char="•"/>
            </a:pPr>
            <a:r>
              <a:rPr lang="en-US" sz="4640" spc="46">
                <a:solidFill>
                  <a:srgbClr val="000000"/>
                </a:solidFill>
                <a:latin typeface="Fira Sans Light"/>
              </a:rPr>
              <a:t>Cost Reduction.</a:t>
            </a:r>
          </a:p>
          <a:p>
            <a:pPr marL="1001777" indent="-500888" lvl="1">
              <a:lnSpc>
                <a:spcPts val="6032"/>
              </a:lnSpc>
              <a:buFont typeface="Arial"/>
              <a:buChar char="•"/>
            </a:pPr>
            <a:r>
              <a:rPr lang="en-US" sz="4640" spc="46">
                <a:solidFill>
                  <a:srgbClr val="000000"/>
                </a:solidFill>
                <a:latin typeface="Fira Sans Light"/>
              </a:rPr>
              <a:t>Efficiency.</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496837" y="9258300"/>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5601553" y="355605"/>
            <a:ext cx="8321947" cy="1203315"/>
          </a:xfrm>
          <a:prstGeom prst="rect">
            <a:avLst/>
          </a:prstGeom>
        </p:spPr>
        <p:txBody>
          <a:bodyPr anchor="t" rtlCol="false" tIns="0" lIns="0" bIns="0" rIns="0">
            <a:spAutoFit/>
          </a:bodyPr>
          <a:lstStyle/>
          <a:p>
            <a:pPr algn="ctr">
              <a:lnSpc>
                <a:spcPts val="9800"/>
              </a:lnSpc>
            </a:pPr>
            <a:r>
              <a:rPr lang="en-US" sz="7000">
                <a:solidFill>
                  <a:srgbClr val="000000"/>
                </a:solidFill>
                <a:latin typeface="Tex Gyre Termes"/>
              </a:rPr>
              <a:t>Proposed Methodology</a:t>
            </a:r>
          </a:p>
        </p:txBody>
      </p:sp>
      <p:sp>
        <p:nvSpPr>
          <p:cNvPr name="TextBox 5" id="5"/>
          <p:cNvSpPr txBox="true"/>
          <p:nvPr/>
        </p:nvSpPr>
        <p:spPr>
          <a:xfrm rot="0">
            <a:off x="1220384" y="1853355"/>
            <a:ext cx="16230600" cy="6755130"/>
          </a:xfrm>
          <a:prstGeom prst="rect">
            <a:avLst/>
          </a:prstGeom>
        </p:spPr>
        <p:txBody>
          <a:bodyPr anchor="t" rtlCol="false" tIns="0" lIns="0" bIns="0" rIns="0">
            <a:spAutoFit/>
          </a:bodyPr>
          <a:lstStyle/>
          <a:p>
            <a:pPr marL="1036322" indent="-518161" lvl="1">
              <a:lnSpc>
                <a:spcPts val="6720"/>
              </a:lnSpc>
              <a:buFont typeface="Arial"/>
              <a:buChar char="•"/>
            </a:pPr>
            <a:r>
              <a:rPr lang="en-US" sz="4800">
                <a:solidFill>
                  <a:srgbClr val="000000"/>
                </a:solidFill>
                <a:latin typeface="Tex Gyre Termes"/>
              </a:rPr>
              <a:t>We propose a solution that combines Generative AI, Stable Diffusion Inpainting, CUDA GPU acceleration, and SAM Predictor.</a:t>
            </a:r>
          </a:p>
          <a:p>
            <a:pPr marL="1036322" indent="-518161" lvl="1">
              <a:lnSpc>
                <a:spcPts val="6720"/>
              </a:lnSpc>
              <a:buFont typeface="Arial"/>
              <a:buChar char="•"/>
            </a:pPr>
            <a:r>
              <a:rPr lang="en-US" sz="4800">
                <a:solidFill>
                  <a:srgbClr val="000000"/>
                </a:solidFill>
                <a:latin typeface="Tex Gyre Termes"/>
              </a:rPr>
              <a:t>The process involves masking images using SAM Predictor and using Stable Diffusion Inpainting for precise and realistic inpainting.</a:t>
            </a:r>
          </a:p>
          <a:p>
            <a:pPr marL="1036322" indent="-518161" lvl="1">
              <a:lnSpc>
                <a:spcPts val="6720"/>
              </a:lnSpc>
              <a:buFont typeface="Arial"/>
              <a:buChar char="•"/>
            </a:pPr>
            <a:r>
              <a:rPr lang="en-US" sz="4800">
                <a:solidFill>
                  <a:srgbClr val="000000"/>
                </a:solidFill>
                <a:latin typeface="Tex Gyre Termes"/>
              </a:rPr>
              <a:t>Our solution improves image editing workflows by automating and enhancing the efficiency of inpainting.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63877" y="1281300"/>
            <a:ext cx="11838545" cy="7724400"/>
          </a:xfrm>
          <a:custGeom>
            <a:avLst/>
            <a:gdLst/>
            <a:ahLst/>
            <a:cxnLst/>
            <a:rect r="r" b="b" t="t" l="l"/>
            <a:pathLst>
              <a:path h="7724400" w="11838545">
                <a:moveTo>
                  <a:pt x="0" y="0"/>
                </a:moveTo>
                <a:lnTo>
                  <a:pt x="11838545" y="0"/>
                </a:lnTo>
                <a:lnTo>
                  <a:pt x="11838545" y="7724400"/>
                </a:lnTo>
                <a:lnTo>
                  <a:pt x="0" y="7724400"/>
                </a:lnTo>
                <a:lnTo>
                  <a:pt x="0" y="0"/>
                </a:lnTo>
                <a:close/>
              </a:path>
            </a:pathLst>
          </a:custGeom>
          <a:blipFill>
            <a:blip r:embed="rId2"/>
            <a:stretch>
              <a:fillRect l="-8746" t="0" r="-8746" b="0"/>
            </a:stretch>
          </a:blipFill>
        </p:spPr>
      </p:sp>
      <p:sp>
        <p:nvSpPr>
          <p:cNvPr name="TextBox 3" id="3"/>
          <p:cNvSpPr txBox="true"/>
          <p:nvPr/>
        </p:nvSpPr>
        <p:spPr>
          <a:xfrm rot="0">
            <a:off x="781628" y="3652840"/>
            <a:ext cx="7241217" cy="3406560"/>
          </a:xfrm>
          <a:prstGeom prst="rect">
            <a:avLst/>
          </a:prstGeom>
        </p:spPr>
        <p:txBody>
          <a:bodyPr anchor="t" rtlCol="false" tIns="0" lIns="0" bIns="0" rIns="0">
            <a:spAutoFit/>
          </a:bodyPr>
          <a:lstStyle/>
          <a:p>
            <a:pPr marL="0" indent="0" lvl="0">
              <a:lnSpc>
                <a:spcPts val="13253"/>
              </a:lnSpc>
            </a:pPr>
            <a:r>
              <a:rPr lang="en-US" sz="12048" spc="361">
                <a:solidFill>
                  <a:srgbClr val="000000"/>
                </a:solidFill>
                <a:latin typeface="Tex Gyre Termes Bold"/>
              </a:rPr>
              <a:t>DSA Tracker</a:t>
            </a:r>
          </a:p>
        </p:txBody>
      </p:sp>
      <p:sp>
        <p:nvSpPr>
          <p:cNvPr name="TextBox 4" id="4"/>
          <p:cNvSpPr txBox="true"/>
          <p:nvPr/>
        </p:nvSpPr>
        <p:spPr>
          <a:xfrm rot="0">
            <a:off x="781628" y="962025"/>
            <a:ext cx="2834265" cy="676854"/>
          </a:xfrm>
          <a:prstGeom prst="rect">
            <a:avLst/>
          </a:prstGeom>
        </p:spPr>
        <p:txBody>
          <a:bodyPr anchor="t" rtlCol="false" tIns="0" lIns="0" bIns="0" rIns="0">
            <a:spAutoFit/>
          </a:bodyPr>
          <a:lstStyle/>
          <a:p>
            <a:pPr>
              <a:lnSpc>
                <a:spcPts val="5599"/>
              </a:lnSpc>
              <a:spcBef>
                <a:spcPct val="0"/>
              </a:spcBef>
            </a:pPr>
            <a:r>
              <a:rPr lang="en-US" sz="3999" spc="19">
                <a:solidFill>
                  <a:srgbClr val="000000"/>
                </a:solidFill>
                <a:latin typeface="Tex Gyre Termes Bold"/>
              </a:rPr>
              <a:t>First Project</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1278841" y="592647"/>
            <a:ext cx="15980459"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Hardware Requirements</a:t>
            </a:r>
          </a:p>
        </p:txBody>
      </p:sp>
      <p:sp>
        <p:nvSpPr>
          <p:cNvPr name="TextBox 5" id="5"/>
          <p:cNvSpPr txBox="true"/>
          <p:nvPr/>
        </p:nvSpPr>
        <p:spPr>
          <a:xfrm rot="0">
            <a:off x="1028700" y="2561805"/>
            <a:ext cx="16230600" cy="4617091"/>
          </a:xfrm>
          <a:prstGeom prst="rect">
            <a:avLst/>
          </a:prstGeom>
        </p:spPr>
        <p:txBody>
          <a:bodyPr anchor="t" rtlCol="false" tIns="0" lIns="0" bIns="0" rIns="0">
            <a:spAutoFit/>
          </a:bodyPr>
          <a:lstStyle/>
          <a:p>
            <a:pPr marL="1014632" indent="-507316" lvl="1">
              <a:lnSpc>
                <a:spcPts val="6109"/>
              </a:lnSpc>
              <a:buFont typeface="Arial"/>
              <a:buChar char="•"/>
            </a:pPr>
            <a:r>
              <a:rPr lang="en-US" sz="4699" spc="46">
                <a:solidFill>
                  <a:srgbClr val="000000"/>
                </a:solidFill>
                <a:latin typeface="Tex Gyre Termes"/>
              </a:rPr>
              <a:t>GPU (Graphics Processing Unit)</a:t>
            </a:r>
          </a:p>
          <a:p>
            <a:pPr marL="1014632" indent="-507316" lvl="1">
              <a:lnSpc>
                <a:spcPts val="6109"/>
              </a:lnSpc>
              <a:buFont typeface="Arial"/>
              <a:buChar char="•"/>
            </a:pPr>
            <a:r>
              <a:rPr lang="en-US" sz="4699" spc="46">
                <a:solidFill>
                  <a:srgbClr val="000000"/>
                </a:solidFill>
                <a:latin typeface="Tex Gyre Termes"/>
              </a:rPr>
              <a:t>Processor:- An Intel Core i7 or higher (or equivalent AMD processor) </a:t>
            </a:r>
          </a:p>
          <a:p>
            <a:pPr marL="1014632" indent="-507316" lvl="1">
              <a:lnSpc>
                <a:spcPts val="6109"/>
              </a:lnSpc>
              <a:buFont typeface="Arial"/>
              <a:buChar char="•"/>
            </a:pPr>
            <a:r>
              <a:rPr lang="en-US" sz="4699" spc="46">
                <a:solidFill>
                  <a:srgbClr val="000000"/>
                </a:solidFill>
                <a:latin typeface="Tex Gyre Termes"/>
              </a:rPr>
              <a:t>RAM :- At least 16GB of RAM is recommended</a:t>
            </a:r>
          </a:p>
          <a:p>
            <a:pPr marL="1014632" indent="-507316" lvl="1">
              <a:lnSpc>
                <a:spcPts val="6109"/>
              </a:lnSpc>
              <a:buFont typeface="Arial"/>
              <a:buChar char="•"/>
            </a:pPr>
            <a:r>
              <a:rPr lang="en-US" sz="4699" spc="46">
                <a:solidFill>
                  <a:srgbClr val="000000"/>
                </a:solidFill>
                <a:latin typeface="Tex Gyre Termes"/>
              </a:rPr>
              <a:t>Storage :- SSD storage for fast data access.</a:t>
            </a:r>
          </a:p>
          <a:p>
            <a:pPr marL="1014632" indent="-507316" lvl="1">
              <a:lnSpc>
                <a:spcPts val="6109"/>
              </a:lnSpc>
              <a:buFont typeface="Arial"/>
              <a:buChar char="•"/>
            </a:pPr>
            <a:r>
              <a:rPr lang="en-US" sz="4699" spc="46">
                <a:solidFill>
                  <a:srgbClr val="000000"/>
                </a:solidFill>
                <a:latin typeface="Tex Gyre Termes"/>
              </a:rPr>
              <a:t>A stable internet connection</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3441834" y="8684051"/>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1028700" y="2415858"/>
            <a:ext cx="16230600" cy="3855085"/>
          </a:xfrm>
          <a:prstGeom prst="rect">
            <a:avLst/>
          </a:prstGeom>
        </p:spPr>
        <p:txBody>
          <a:bodyPr anchor="t" rtlCol="false" tIns="0" lIns="0" bIns="0" rIns="0">
            <a:spAutoFit/>
          </a:bodyPr>
          <a:lstStyle/>
          <a:p>
            <a:pPr marL="1014731" indent="-507365" lvl="1">
              <a:lnSpc>
                <a:spcPts val="6110"/>
              </a:lnSpc>
              <a:buFont typeface="Arial"/>
              <a:buChar char="•"/>
            </a:pPr>
            <a:r>
              <a:rPr lang="en-US" sz="4700" spc="47">
                <a:solidFill>
                  <a:srgbClr val="000000"/>
                </a:solidFill>
                <a:latin typeface="Fira Sans Light"/>
              </a:rPr>
              <a:t>Python.</a:t>
            </a:r>
          </a:p>
          <a:p>
            <a:pPr marL="1014731" indent="-507365" lvl="1">
              <a:lnSpc>
                <a:spcPts val="6110"/>
              </a:lnSpc>
              <a:buFont typeface="Arial"/>
              <a:buChar char="•"/>
            </a:pPr>
            <a:r>
              <a:rPr lang="en-US" sz="4700" spc="47">
                <a:solidFill>
                  <a:srgbClr val="000000"/>
                </a:solidFill>
                <a:latin typeface="Fira Sans Light"/>
              </a:rPr>
              <a:t>Operating System </a:t>
            </a:r>
          </a:p>
          <a:p>
            <a:pPr marL="1014731" indent="-507365" lvl="1">
              <a:lnSpc>
                <a:spcPts val="6110"/>
              </a:lnSpc>
              <a:buFont typeface="Arial"/>
              <a:buChar char="•"/>
            </a:pPr>
            <a:r>
              <a:rPr lang="en-US" sz="4700" spc="47">
                <a:solidFill>
                  <a:srgbClr val="000000"/>
                </a:solidFill>
                <a:latin typeface="Fira Sans Light"/>
              </a:rPr>
              <a:t>Deep Learning Frameworks.</a:t>
            </a:r>
          </a:p>
          <a:p>
            <a:pPr marL="1014731" indent="-507365" lvl="1">
              <a:lnSpc>
                <a:spcPts val="6110"/>
              </a:lnSpc>
              <a:buFont typeface="Arial"/>
              <a:buChar char="•"/>
            </a:pPr>
            <a:r>
              <a:rPr lang="en-US" sz="4700" spc="47">
                <a:solidFill>
                  <a:srgbClr val="000000"/>
                </a:solidFill>
                <a:latin typeface="Fira Sans Light"/>
              </a:rPr>
              <a:t>Python Libraries.</a:t>
            </a:r>
          </a:p>
          <a:p>
            <a:pPr marL="1014731" indent="-507365" lvl="1">
              <a:lnSpc>
                <a:spcPts val="6110"/>
              </a:lnSpc>
              <a:buFont typeface="Arial"/>
              <a:buChar char="•"/>
            </a:pPr>
            <a:r>
              <a:rPr lang="en-US" sz="4700" spc="47">
                <a:solidFill>
                  <a:srgbClr val="000000"/>
                </a:solidFill>
                <a:latin typeface="Fira Sans Light"/>
              </a:rPr>
              <a:t>Version Control.</a:t>
            </a:r>
          </a:p>
        </p:txBody>
      </p:sp>
      <p:sp>
        <p:nvSpPr>
          <p:cNvPr name="TextBox 5" id="5"/>
          <p:cNvSpPr txBox="true"/>
          <p:nvPr/>
        </p:nvSpPr>
        <p:spPr>
          <a:xfrm rot="0">
            <a:off x="1278841" y="592647"/>
            <a:ext cx="15980459"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Software Requirements</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7096752" y="365125"/>
            <a:ext cx="4094497"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Conclusion</a:t>
            </a:r>
          </a:p>
        </p:txBody>
      </p:sp>
      <p:sp>
        <p:nvSpPr>
          <p:cNvPr name="TextBox 5" id="5"/>
          <p:cNvSpPr txBox="true"/>
          <p:nvPr/>
        </p:nvSpPr>
        <p:spPr>
          <a:xfrm rot="0">
            <a:off x="343482" y="1937505"/>
            <a:ext cx="17944518" cy="6371447"/>
          </a:xfrm>
          <a:prstGeom prst="rect">
            <a:avLst/>
          </a:prstGeom>
        </p:spPr>
        <p:txBody>
          <a:bodyPr anchor="t" rtlCol="false" tIns="0" lIns="0" bIns="0" rIns="0">
            <a:spAutoFit/>
          </a:bodyPr>
          <a:lstStyle/>
          <a:p>
            <a:pPr marL="978165" indent="-489082" lvl="1">
              <a:lnSpc>
                <a:spcPts val="6342"/>
              </a:lnSpc>
              <a:buFont typeface="Arial"/>
              <a:buChar char="•"/>
            </a:pPr>
            <a:r>
              <a:rPr lang="en-US" sz="4530" spc="22">
                <a:solidFill>
                  <a:srgbClr val="000000"/>
                </a:solidFill>
                <a:latin typeface="Fira Sans Light Bold"/>
              </a:rPr>
              <a:t>Our Generative AI solution for Stable Diffusion inpainting redefines image editing and content creation.</a:t>
            </a:r>
          </a:p>
          <a:p>
            <a:pPr marL="978165" indent="-489082" lvl="1">
              <a:lnSpc>
                <a:spcPts val="6342"/>
              </a:lnSpc>
              <a:buFont typeface="Arial"/>
              <a:buChar char="•"/>
            </a:pPr>
            <a:r>
              <a:rPr lang="en-US" sz="4530" spc="22">
                <a:solidFill>
                  <a:srgbClr val="000000"/>
                </a:solidFill>
                <a:latin typeface="Fira Sans Light Bold"/>
              </a:rPr>
              <a:t>It seamlessly integrates Stable Diffusion Inpainting, GPU acceleration, and SAM Predictor for efficient editing.</a:t>
            </a:r>
          </a:p>
          <a:p>
            <a:pPr marL="978165" indent="-489082" lvl="1">
              <a:lnSpc>
                <a:spcPts val="6342"/>
              </a:lnSpc>
              <a:buFont typeface="Arial"/>
              <a:buChar char="•"/>
            </a:pPr>
            <a:r>
              <a:rPr lang="en-US" sz="4530" spc="22">
                <a:solidFill>
                  <a:srgbClr val="000000"/>
                </a:solidFill>
                <a:latin typeface="Fira Sans Light Bold"/>
              </a:rPr>
              <a:t>Benefits encompass accelerated editing, cost reduction, enhanced asset utilization, and reduced errors.</a:t>
            </a:r>
          </a:p>
          <a:p>
            <a:pPr marL="978165" indent="-489082" lvl="1">
              <a:lnSpc>
                <a:spcPts val="6342"/>
              </a:lnSpc>
              <a:buFont typeface="Arial"/>
              <a:buChar char="•"/>
            </a:pPr>
            <a:r>
              <a:rPr lang="en-US" sz="4530" spc="22">
                <a:solidFill>
                  <a:srgbClr val="000000"/>
                </a:solidFill>
                <a:latin typeface="Fira Sans Light Bold"/>
              </a:rPr>
              <a:t>The solution caters to diverse industries, including marketing, entertainment, and e-commerce.</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6262796" y="838200"/>
            <a:ext cx="5762409" cy="1700552"/>
          </a:xfrm>
          <a:prstGeom prst="rect">
            <a:avLst/>
          </a:prstGeom>
        </p:spPr>
        <p:txBody>
          <a:bodyPr anchor="t" rtlCol="false" tIns="0" lIns="0" bIns="0" rIns="0">
            <a:spAutoFit/>
          </a:bodyPr>
          <a:lstStyle/>
          <a:p>
            <a:pPr algn="ctr">
              <a:lnSpc>
                <a:spcPts val="13893"/>
              </a:lnSpc>
              <a:spcBef>
                <a:spcPct val="0"/>
              </a:spcBef>
            </a:pPr>
            <a:r>
              <a:rPr lang="en-US" sz="9924" spc="49">
                <a:solidFill>
                  <a:srgbClr val="000000"/>
                </a:solidFill>
                <a:latin typeface="Tex Gyre Termes"/>
              </a:rPr>
              <a:t>Thank You</a:t>
            </a:r>
          </a:p>
        </p:txBody>
      </p:sp>
      <p:sp>
        <p:nvSpPr>
          <p:cNvPr name="TextBox 5" id="5"/>
          <p:cNvSpPr txBox="true"/>
          <p:nvPr/>
        </p:nvSpPr>
        <p:spPr>
          <a:xfrm rot="0">
            <a:off x="1028700" y="3165777"/>
            <a:ext cx="5551993" cy="3313636"/>
          </a:xfrm>
          <a:prstGeom prst="rect">
            <a:avLst/>
          </a:prstGeom>
        </p:spPr>
        <p:txBody>
          <a:bodyPr anchor="t" rtlCol="false" tIns="0" lIns="0" bIns="0" rIns="0">
            <a:spAutoFit/>
          </a:bodyPr>
          <a:lstStyle/>
          <a:p>
            <a:pPr>
              <a:lnSpc>
                <a:spcPts val="5308"/>
              </a:lnSpc>
            </a:pPr>
            <a:r>
              <a:rPr lang="en-US" sz="3791" spc="18">
                <a:solidFill>
                  <a:srgbClr val="000000"/>
                </a:solidFill>
                <a:latin typeface="Fira Sans Light"/>
              </a:rPr>
              <a:t>Team Members:-</a:t>
            </a:r>
          </a:p>
          <a:p>
            <a:pPr marL="818672" indent="-409336" lvl="1">
              <a:lnSpc>
                <a:spcPts val="5308"/>
              </a:lnSpc>
              <a:buFont typeface="Arial"/>
              <a:buChar char="•"/>
            </a:pPr>
            <a:r>
              <a:rPr lang="en-US" sz="3791" spc="18">
                <a:solidFill>
                  <a:srgbClr val="000000"/>
                </a:solidFill>
                <a:latin typeface="Fira Sans Light"/>
              </a:rPr>
              <a:t>Ayushh Khare (Lead)</a:t>
            </a:r>
          </a:p>
          <a:p>
            <a:pPr marL="818672" indent="-409336" lvl="1">
              <a:lnSpc>
                <a:spcPts val="5308"/>
              </a:lnSpc>
              <a:buFont typeface="Arial"/>
              <a:buChar char="•"/>
            </a:pPr>
            <a:r>
              <a:rPr lang="en-US" sz="3791" spc="18">
                <a:solidFill>
                  <a:srgbClr val="000000"/>
                </a:solidFill>
                <a:latin typeface="Fira Sans Light"/>
              </a:rPr>
              <a:t>Anurag Mishra</a:t>
            </a:r>
          </a:p>
          <a:p>
            <a:pPr marL="818672" indent="-409336" lvl="1">
              <a:lnSpc>
                <a:spcPts val="5308"/>
              </a:lnSpc>
              <a:buFont typeface="Arial"/>
              <a:buChar char="•"/>
            </a:pPr>
            <a:r>
              <a:rPr lang="en-US" sz="3791" spc="18">
                <a:solidFill>
                  <a:srgbClr val="000000"/>
                </a:solidFill>
                <a:latin typeface="Fira Sans Light"/>
              </a:rPr>
              <a:t>Bhavishya Upadhyaya</a:t>
            </a:r>
          </a:p>
          <a:p>
            <a:pPr marL="818672" indent="-409336" lvl="1">
              <a:lnSpc>
                <a:spcPts val="5308"/>
              </a:lnSpc>
              <a:buFont typeface="Arial"/>
              <a:buChar char="•"/>
            </a:pPr>
            <a:r>
              <a:rPr lang="en-US" sz="3791" spc="18">
                <a:solidFill>
                  <a:srgbClr val="000000"/>
                </a:solidFill>
                <a:latin typeface="Fira Sans Light"/>
              </a:rPr>
              <a:t>Abhishek Tripathi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alphaModFix amt="58000"/>
          </a:blip>
          <a:srcRect l="0" t="14886" r="0" b="3661"/>
          <a:stretch>
            <a:fillRect/>
          </a:stretch>
        </p:blipFill>
        <p:spPr>
          <a:xfrm flipH="false" flipV="false" rot="0">
            <a:off x="0" y="1245944"/>
            <a:ext cx="18288000" cy="9041056"/>
          </a:xfrm>
          <a:prstGeom prst="rect">
            <a:avLst/>
          </a:prstGeom>
        </p:spPr>
      </p:pic>
      <p:sp>
        <p:nvSpPr>
          <p:cNvPr name="TextBox 3" id="3"/>
          <p:cNvSpPr txBox="true"/>
          <p:nvPr/>
        </p:nvSpPr>
        <p:spPr>
          <a:xfrm rot="0">
            <a:off x="905164" y="2196817"/>
            <a:ext cx="16477672" cy="6774400"/>
          </a:xfrm>
          <a:prstGeom prst="rect">
            <a:avLst/>
          </a:prstGeom>
        </p:spPr>
        <p:txBody>
          <a:bodyPr anchor="t" rtlCol="false" tIns="0" lIns="0" bIns="0" rIns="0">
            <a:spAutoFit/>
          </a:bodyPr>
          <a:lstStyle/>
          <a:p>
            <a:pPr marL="0" indent="0" lvl="0">
              <a:lnSpc>
                <a:spcPts val="13253"/>
              </a:lnSpc>
            </a:pPr>
            <a:r>
              <a:rPr lang="en-US" sz="12048" spc="361">
                <a:solidFill>
                  <a:srgbClr val="000000"/>
                </a:solidFill>
                <a:latin typeface="Tex Gyre Termes Bold"/>
              </a:rPr>
              <a:t>Real-Time Collaborative Document Editing Platform</a:t>
            </a:r>
          </a:p>
        </p:txBody>
      </p:sp>
      <p:sp>
        <p:nvSpPr>
          <p:cNvPr name="TextBox 4" id="4"/>
          <p:cNvSpPr txBox="true"/>
          <p:nvPr/>
        </p:nvSpPr>
        <p:spPr>
          <a:xfrm rot="0">
            <a:off x="905164" y="569090"/>
            <a:ext cx="3409316" cy="676854"/>
          </a:xfrm>
          <a:prstGeom prst="rect">
            <a:avLst/>
          </a:prstGeom>
        </p:spPr>
        <p:txBody>
          <a:bodyPr anchor="t" rtlCol="false" tIns="0" lIns="0" bIns="0" rIns="0">
            <a:spAutoFit/>
          </a:bodyPr>
          <a:lstStyle/>
          <a:p>
            <a:pPr>
              <a:lnSpc>
                <a:spcPts val="5599"/>
              </a:lnSpc>
              <a:spcBef>
                <a:spcPct val="0"/>
              </a:spcBef>
            </a:pPr>
            <a:r>
              <a:rPr lang="en-US" sz="3999" spc="19">
                <a:solidFill>
                  <a:srgbClr val="000000"/>
                </a:solidFill>
                <a:latin typeface="Tex Gyre Termes Bold"/>
              </a:rPr>
              <a:t>Third Project</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21617" y="348188"/>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Abstract</a:t>
            </a:r>
          </a:p>
        </p:txBody>
      </p:sp>
      <p:sp>
        <p:nvSpPr>
          <p:cNvPr name="TextBox 3" id="3"/>
          <p:cNvSpPr txBox="true"/>
          <p:nvPr/>
        </p:nvSpPr>
        <p:spPr>
          <a:xfrm rot="0">
            <a:off x="6021617" y="1533641"/>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Introduction</a:t>
            </a:r>
          </a:p>
        </p:txBody>
      </p:sp>
      <p:sp>
        <p:nvSpPr>
          <p:cNvPr name="TextBox 4" id="4"/>
          <p:cNvSpPr txBox="true"/>
          <p:nvPr/>
        </p:nvSpPr>
        <p:spPr>
          <a:xfrm rot="0">
            <a:off x="6021617" y="2719094"/>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Literature Review</a:t>
            </a:r>
          </a:p>
        </p:txBody>
      </p:sp>
      <p:sp>
        <p:nvSpPr>
          <p:cNvPr name="TextBox 5" id="5"/>
          <p:cNvSpPr txBox="true"/>
          <p:nvPr/>
        </p:nvSpPr>
        <p:spPr>
          <a:xfrm rot="0">
            <a:off x="6021617" y="3904547"/>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Proposed Methodology</a:t>
            </a:r>
          </a:p>
        </p:txBody>
      </p:sp>
      <p:sp>
        <p:nvSpPr>
          <p:cNvPr name="TextBox 6" id="6"/>
          <p:cNvSpPr txBox="true"/>
          <p:nvPr/>
        </p:nvSpPr>
        <p:spPr>
          <a:xfrm rot="0">
            <a:off x="6021617" y="5090000"/>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Software and Hardware Requirements</a:t>
            </a:r>
          </a:p>
        </p:txBody>
      </p:sp>
      <p:sp>
        <p:nvSpPr>
          <p:cNvPr name="TextBox 7" id="7"/>
          <p:cNvSpPr txBox="true"/>
          <p:nvPr/>
        </p:nvSpPr>
        <p:spPr>
          <a:xfrm rot="0">
            <a:off x="6021617" y="6275453"/>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Tesiting Tools</a:t>
            </a:r>
          </a:p>
        </p:txBody>
      </p:sp>
      <p:sp>
        <p:nvSpPr>
          <p:cNvPr name="TextBox 8" id="8"/>
          <p:cNvSpPr txBox="true"/>
          <p:nvPr/>
        </p:nvSpPr>
        <p:spPr>
          <a:xfrm rot="0">
            <a:off x="6021617" y="7460906"/>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Tantative Date of Beta version Submission.</a:t>
            </a:r>
          </a:p>
        </p:txBody>
      </p:sp>
      <p:sp>
        <p:nvSpPr>
          <p:cNvPr name="TextBox 9" id="9"/>
          <p:cNvSpPr txBox="true"/>
          <p:nvPr/>
        </p:nvSpPr>
        <p:spPr>
          <a:xfrm rot="0">
            <a:off x="6021617" y="8646359"/>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Conclusion</a:t>
            </a:r>
          </a:p>
        </p:txBody>
      </p:sp>
      <p:grpSp>
        <p:nvGrpSpPr>
          <p:cNvPr name="Group 10" id="10"/>
          <p:cNvGrpSpPr/>
          <p:nvPr/>
        </p:nvGrpSpPr>
        <p:grpSpPr>
          <a:xfrm rot="0">
            <a:off x="-5616940" y="-176189"/>
            <a:ext cx="11233880" cy="10639377"/>
            <a:chOff x="0" y="0"/>
            <a:chExt cx="14978507" cy="14185837"/>
          </a:xfrm>
        </p:grpSpPr>
        <p:grpSp>
          <p:nvGrpSpPr>
            <p:cNvPr name="Group 11" id="11"/>
            <p:cNvGrpSpPr/>
            <p:nvPr/>
          </p:nvGrpSpPr>
          <p:grpSpPr>
            <a:xfrm rot="-10800000">
              <a:off x="1882292" y="5884321"/>
              <a:ext cx="13096215" cy="8301516"/>
              <a:chOff x="0" y="0"/>
              <a:chExt cx="8474859" cy="5372100"/>
            </a:xfrm>
          </p:grpSpPr>
          <p:sp>
            <p:nvSpPr>
              <p:cNvPr name="Freeform 12" id="12"/>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grpSp>
          <p:nvGrpSpPr>
            <p:cNvPr name="Group 13" id="13"/>
            <p:cNvGrpSpPr/>
            <p:nvPr/>
          </p:nvGrpSpPr>
          <p:grpSpPr>
            <a:xfrm rot="0">
              <a:off x="0" y="0"/>
              <a:ext cx="14978507" cy="13716000"/>
              <a:chOff x="0" y="0"/>
              <a:chExt cx="5866582" cy="5372100"/>
            </a:xfrm>
          </p:grpSpPr>
          <p:sp>
            <p:nvSpPr>
              <p:cNvPr name="Freeform 14" id="14"/>
              <p:cNvSpPr/>
              <p:nvPr/>
            </p:nvSpPr>
            <p:spPr>
              <a:xfrm flipH="false" flipV="false" rot="0">
                <a:off x="0" y="0"/>
                <a:ext cx="5866582" cy="5372100"/>
              </a:xfrm>
              <a:custGeom>
                <a:avLst/>
                <a:gdLst/>
                <a:ahLst/>
                <a:cxnLst/>
                <a:rect r="r" b="b" t="t" l="l"/>
                <a:pathLst>
                  <a:path h="5372100" w="5866582">
                    <a:moveTo>
                      <a:pt x="4315912" y="0"/>
                    </a:moveTo>
                    <a:lnTo>
                      <a:pt x="1550670" y="0"/>
                    </a:lnTo>
                    <a:lnTo>
                      <a:pt x="0" y="2686050"/>
                    </a:lnTo>
                    <a:lnTo>
                      <a:pt x="1550670" y="5372100"/>
                    </a:lnTo>
                    <a:lnTo>
                      <a:pt x="4315912" y="5372100"/>
                    </a:lnTo>
                    <a:lnTo>
                      <a:pt x="5866582" y="2686050"/>
                    </a:lnTo>
                    <a:lnTo>
                      <a:pt x="4315912" y="0"/>
                    </a:lnTo>
                    <a:close/>
                  </a:path>
                </a:pathLst>
              </a:custGeom>
              <a:solidFill>
                <a:srgbClr val="1836B2"/>
              </a:solidFill>
            </p:spPr>
          </p:sp>
        </p:grpSp>
      </p:grpSp>
      <p:sp>
        <p:nvSpPr>
          <p:cNvPr name="TextBox 15" id="15"/>
          <p:cNvSpPr txBox="true"/>
          <p:nvPr/>
        </p:nvSpPr>
        <p:spPr>
          <a:xfrm rot="0">
            <a:off x="1028700" y="4519314"/>
            <a:ext cx="4992917" cy="1146175"/>
          </a:xfrm>
          <a:prstGeom prst="rect">
            <a:avLst/>
          </a:prstGeom>
        </p:spPr>
        <p:txBody>
          <a:bodyPr anchor="t" rtlCol="false" tIns="0" lIns="0" bIns="0" rIns="0">
            <a:spAutoFit/>
          </a:bodyPr>
          <a:lstStyle/>
          <a:p>
            <a:pPr algn="l" marL="0" indent="0" lvl="0">
              <a:lnSpc>
                <a:spcPts val="8800"/>
              </a:lnSpc>
              <a:spcBef>
                <a:spcPct val="0"/>
              </a:spcBef>
            </a:pPr>
            <a:r>
              <a:rPr lang="en-US" sz="8000" u="none">
                <a:solidFill>
                  <a:srgbClr val="FFFFFF"/>
                </a:solidFill>
                <a:latin typeface="Fira Sans Medium Bold"/>
              </a:rPr>
              <a:t>Agenda</a:t>
            </a:r>
          </a:p>
        </p:txBody>
      </p:sp>
      <p:grpSp>
        <p:nvGrpSpPr>
          <p:cNvPr name="Group 16" id="16"/>
          <p:cNvGrpSpPr/>
          <p:nvPr/>
        </p:nvGrpSpPr>
        <p:grpSpPr>
          <a:xfrm rot="0">
            <a:off x="-7158301" y="1754849"/>
            <a:ext cx="7462111" cy="2697790"/>
            <a:chOff x="0" y="0"/>
            <a:chExt cx="9949481" cy="3597054"/>
          </a:xfrm>
        </p:grpSpPr>
        <p:grpSp>
          <p:nvGrpSpPr>
            <p:cNvPr name="Group 17" id="17"/>
            <p:cNvGrpSpPr/>
            <p:nvPr/>
          </p:nvGrpSpPr>
          <p:grpSpPr>
            <a:xfrm rot="0">
              <a:off x="0" y="0"/>
              <a:ext cx="9949481" cy="3597054"/>
              <a:chOff x="0" y="0"/>
              <a:chExt cx="5479625" cy="1989023"/>
            </a:xfrm>
          </p:grpSpPr>
          <p:sp>
            <p:nvSpPr>
              <p:cNvPr name="Freeform 18" id="18"/>
              <p:cNvSpPr/>
              <p:nvPr/>
            </p:nvSpPr>
            <p:spPr>
              <a:xfrm flipH="false" flipV="false" rot="0">
                <a:off x="0" y="0"/>
                <a:ext cx="5479625" cy="1989023"/>
              </a:xfrm>
              <a:custGeom>
                <a:avLst/>
                <a:gdLst/>
                <a:ahLst/>
                <a:cxnLst/>
                <a:rect r="r" b="b" t="t" l="l"/>
                <a:pathLst>
                  <a:path h="1989023" w="5479625">
                    <a:moveTo>
                      <a:pt x="5355165" y="1989023"/>
                    </a:moveTo>
                    <a:lnTo>
                      <a:pt x="124460" y="1989023"/>
                    </a:lnTo>
                    <a:cubicBezTo>
                      <a:pt x="55880" y="1989023"/>
                      <a:pt x="0" y="1933143"/>
                      <a:pt x="0" y="1864563"/>
                    </a:cubicBezTo>
                    <a:lnTo>
                      <a:pt x="0" y="124460"/>
                    </a:lnTo>
                    <a:cubicBezTo>
                      <a:pt x="0" y="55880"/>
                      <a:pt x="55880" y="0"/>
                      <a:pt x="124460" y="0"/>
                    </a:cubicBezTo>
                    <a:lnTo>
                      <a:pt x="5355165" y="0"/>
                    </a:lnTo>
                    <a:cubicBezTo>
                      <a:pt x="5423745" y="0"/>
                      <a:pt x="5479625" y="55880"/>
                      <a:pt x="5479625" y="124460"/>
                    </a:cubicBezTo>
                    <a:lnTo>
                      <a:pt x="5479625" y="1864563"/>
                    </a:lnTo>
                    <a:cubicBezTo>
                      <a:pt x="5479625" y="1933143"/>
                      <a:pt x="5423745" y="1989023"/>
                      <a:pt x="5355165" y="1989023"/>
                    </a:cubicBezTo>
                    <a:close/>
                  </a:path>
                </a:pathLst>
              </a:custGeom>
              <a:solidFill>
                <a:srgbClr val="EDECED"/>
              </a:solidFill>
            </p:spPr>
          </p:sp>
        </p:grpSp>
        <p:sp>
          <p:nvSpPr>
            <p:cNvPr name="Freeform 19" id="19"/>
            <p:cNvSpPr/>
            <p:nvPr/>
          </p:nvSpPr>
          <p:spPr>
            <a:xfrm flipH="false" flipV="false" rot="0">
              <a:off x="310457" y="518004"/>
              <a:ext cx="604819" cy="646433"/>
            </a:xfrm>
            <a:custGeom>
              <a:avLst/>
              <a:gdLst/>
              <a:ahLst/>
              <a:cxnLst/>
              <a:rect r="r" b="b" t="t" l="l"/>
              <a:pathLst>
                <a:path h="646433" w="604819">
                  <a:moveTo>
                    <a:pt x="0" y="0"/>
                  </a:moveTo>
                  <a:lnTo>
                    <a:pt x="604819" y="0"/>
                  </a:lnTo>
                  <a:lnTo>
                    <a:pt x="604819" y="646434"/>
                  </a:lnTo>
                  <a:lnTo>
                    <a:pt x="0" y="646434"/>
                  </a:lnTo>
                  <a:lnTo>
                    <a:pt x="0" y="0"/>
                  </a:lnTo>
                  <a:close/>
                </a:path>
              </a:pathLst>
            </a:custGeom>
            <a:blipFill>
              <a:blip r:embed="rId2"/>
              <a:stretch>
                <a:fillRect l="0" t="0" r="0" b="0"/>
              </a:stretch>
            </a:blipFill>
          </p:spPr>
        </p:sp>
        <p:sp>
          <p:nvSpPr>
            <p:cNvPr name="Freeform 20" id="20"/>
            <p:cNvSpPr/>
            <p:nvPr/>
          </p:nvSpPr>
          <p:spPr>
            <a:xfrm flipH="false" flipV="false" rot="2700000">
              <a:off x="331690" y="1556232"/>
              <a:ext cx="562354" cy="562354"/>
            </a:xfrm>
            <a:custGeom>
              <a:avLst/>
              <a:gdLst/>
              <a:ahLst/>
              <a:cxnLst/>
              <a:rect r="r" b="b" t="t" l="l"/>
              <a:pathLst>
                <a:path h="562354" w="562354">
                  <a:moveTo>
                    <a:pt x="0" y="0"/>
                  </a:moveTo>
                  <a:lnTo>
                    <a:pt x="562353" y="0"/>
                  </a:lnTo>
                  <a:lnTo>
                    <a:pt x="562353" y="562353"/>
                  </a:lnTo>
                  <a:lnTo>
                    <a:pt x="0" y="56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359250" y="2744193"/>
              <a:ext cx="7528887" cy="334857"/>
            </a:xfrm>
            <a:prstGeom prst="rect">
              <a:avLst/>
            </a:prstGeom>
          </p:spPr>
          <p:txBody>
            <a:bodyPr anchor="t" rtlCol="false" tIns="0" lIns="0" bIns="0" rIns="0">
              <a:spAutoFit/>
            </a:bodyPr>
            <a:lstStyle/>
            <a:p>
              <a:pPr>
                <a:lnSpc>
                  <a:spcPts val="2079"/>
                </a:lnSpc>
              </a:pPr>
              <a:r>
                <a:rPr lang="en-US" sz="1599" spc="15">
                  <a:solidFill>
                    <a:srgbClr val="1836B2"/>
                  </a:solidFill>
                  <a:latin typeface="Fira Sans Light"/>
                </a:rPr>
                <a:t>Kindly delete this note after editing this page.  Thank you!</a:t>
              </a:r>
            </a:p>
          </p:txBody>
        </p:sp>
        <p:sp>
          <p:nvSpPr>
            <p:cNvPr name="TextBox 22" id="22"/>
            <p:cNvSpPr txBox="true"/>
            <p:nvPr/>
          </p:nvSpPr>
          <p:spPr>
            <a:xfrm rot="0">
              <a:off x="1359250" y="549762"/>
              <a:ext cx="8375009" cy="1685290"/>
            </a:xfrm>
            <a:prstGeom prst="rect">
              <a:avLst/>
            </a:prstGeom>
          </p:spPr>
          <p:txBody>
            <a:bodyPr anchor="t" rtlCol="false" tIns="0" lIns="0" bIns="0" rIns="0">
              <a:spAutoFit/>
            </a:bodyPr>
            <a:lstStyle/>
            <a:p>
              <a:pPr>
                <a:lnSpc>
                  <a:spcPts val="2079"/>
                </a:lnSpc>
              </a:pPr>
              <a:r>
                <a:rPr lang="en-US" sz="1599" spc="15">
                  <a:solidFill>
                    <a:srgbClr val="000000"/>
                  </a:solidFill>
                  <a:latin typeface="Fira Sans Light"/>
                </a:rPr>
                <a:t>Tip: Use links to go to a different page inside your presentation. Links work best for pages like this one!</a:t>
              </a:r>
            </a:p>
            <a:p>
              <a:pPr>
                <a:lnSpc>
                  <a:spcPts val="2079"/>
                </a:lnSpc>
              </a:pPr>
            </a:p>
            <a:p>
              <a:pPr algn="l">
                <a:lnSpc>
                  <a:spcPts val="2079"/>
                </a:lnSpc>
              </a:pPr>
              <a:r>
                <a:rPr lang="en-US" sz="1599" spc="15">
                  <a:solidFill>
                    <a:srgbClr val="000000"/>
                  </a:solidFill>
                  <a:latin typeface="Fira Sans Light"/>
                </a:rPr>
                <a:t>How: Highlight text, click on the link symbol on the toolbar, and select the page in your presentation that you want to connect.</a:t>
              </a:r>
            </a:p>
          </p:txBody>
        </p:sp>
      </p:gr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910050" y="9161272"/>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7620298" y="365125"/>
            <a:ext cx="3047405"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Abstract</a:t>
            </a:r>
          </a:p>
        </p:txBody>
      </p:sp>
      <p:sp>
        <p:nvSpPr>
          <p:cNvPr name="TextBox 5" id="5"/>
          <p:cNvSpPr txBox="true"/>
          <p:nvPr/>
        </p:nvSpPr>
        <p:spPr>
          <a:xfrm rot="0">
            <a:off x="1028700" y="1781539"/>
            <a:ext cx="16230600" cy="2999105"/>
          </a:xfrm>
          <a:prstGeom prst="rect">
            <a:avLst/>
          </a:prstGeom>
        </p:spPr>
        <p:txBody>
          <a:bodyPr anchor="t" rtlCol="false" tIns="0" lIns="0" bIns="0" rIns="0">
            <a:spAutoFit/>
          </a:bodyPr>
          <a:lstStyle/>
          <a:p>
            <a:pPr>
              <a:lnSpc>
                <a:spcPts val="5979"/>
              </a:lnSpc>
              <a:spcBef>
                <a:spcPct val="0"/>
              </a:spcBef>
            </a:pPr>
            <a:r>
              <a:rPr lang="en-US" sz="4599" spc="45">
                <a:solidFill>
                  <a:srgbClr val="000000"/>
                </a:solidFill>
                <a:latin typeface="Tex Gyre Termes Bold"/>
              </a:rPr>
              <a:t>Problem Statement</a:t>
            </a:r>
            <a:r>
              <a:rPr lang="en-US" sz="4599" spc="45">
                <a:solidFill>
                  <a:srgbClr val="000000"/>
                </a:solidFill>
                <a:latin typeface="Tex Gyre Termes"/>
              </a:rPr>
              <a:t>:- Create a web platform for real-time collaboration, merging rich-text documentation and code editing, targeting both writers and developers, with version control and code execution.</a:t>
            </a:r>
          </a:p>
        </p:txBody>
      </p:sp>
      <p:sp>
        <p:nvSpPr>
          <p:cNvPr name="TextBox 6" id="6"/>
          <p:cNvSpPr txBox="true"/>
          <p:nvPr/>
        </p:nvSpPr>
        <p:spPr>
          <a:xfrm rot="0">
            <a:off x="1028700" y="5095875"/>
            <a:ext cx="16230600" cy="3798697"/>
          </a:xfrm>
          <a:prstGeom prst="rect">
            <a:avLst/>
          </a:prstGeom>
        </p:spPr>
        <p:txBody>
          <a:bodyPr anchor="t" rtlCol="false" tIns="0" lIns="0" bIns="0" rIns="0">
            <a:spAutoFit/>
          </a:bodyPr>
          <a:lstStyle/>
          <a:p>
            <a:pPr marL="1001777" indent="-500888" lvl="1">
              <a:lnSpc>
                <a:spcPts val="6032"/>
              </a:lnSpc>
              <a:buFont typeface="Arial"/>
              <a:buChar char="•"/>
            </a:pPr>
            <a:r>
              <a:rPr lang="en-US" sz="4640" spc="46">
                <a:solidFill>
                  <a:srgbClr val="000000"/>
                </a:solidFill>
                <a:latin typeface="Tex Gyre Termes"/>
              </a:rPr>
              <a:t>Create a web app for real-time collaborative documentation and code editing, serving writers and developers.</a:t>
            </a:r>
          </a:p>
          <a:p>
            <a:pPr marL="1001777" indent="-500888" lvl="1">
              <a:lnSpc>
                <a:spcPts val="6032"/>
              </a:lnSpc>
              <a:buFont typeface="Arial"/>
              <a:buChar char="•"/>
            </a:pPr>
            <a:r>
              <a:rPr lang="en-US" sz="4640" spc="46">
                <a:solidFill>
                  <a:srgbClr val="000000"/>
                </a:solidFill>
                <a:latin typeface="Tex Gyre Termes"/>
              </a:rPr>
              <a:t>Key features include version control, code execution, and customization, enhancing knowledge sharing and collaboration.</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6919881" y="365125"/>
            <a:ext cx="4448238"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Introduction</a:t>
            </a:r>
          </a:p>
        </p:txBody>
      </p:sp>
      <p:sp>
        <p:nvSpPr>
          <p:cNvPr name="TextBox 5" id="5"/>
          <p:cNvSpPr txBox="true"/>
          <p:nvPr/>
        </p:nvSpPr>
        <p:spPr>
          <a:xfrm rot="0">
            <a:off x="1028700" y="2681844"/>
            <a:ext cx="16230600" cy="4882769"/>
          </a:xfrm>
          <a:prstGeom prst="rect">
            <a:avLst/>
          </a:prstGeom>
        </p:spPr>
        <p:txBody>
          <a:bodyPr anchor="t" rtlCol="false" tIns="0" lIns="0" bIns="0" rIns="0">
            <a:spAutoFit/>
          </a:bodyPr>
          <a:lstStyle/>
          <a:p>
            <a:pPr algn="ctr">
              <a:lnSpc>
                <a:spcPts val="6495"/>
              </a:lnSpc>
            </a:pPr>
            <a:r>
              <a:rPr lang="en-US" sz="4639" spc="23">
                <a:solidFill>
                  <a:srgbClr val="000000"/>
                </a:solidFill>
                <a:latin typeface="Fira Sans Light Bold"/>
              </a:rPr>
              <a:t>In the digital era, the demand for a unified platform that seamlessly combines collaborative documentation and code editing has grown. This project aims to address this need by developing a versatile web application for real-time collaboration, benefiting both technical writers and developers.</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5884716" y="365125"/>
            <a:ext cx="6518567"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Literature Review</a:t>
            </a:r>
          </a:p>
        </p:txBody>
      </p:sp>
      <p:sp>
        <p:nvSpPr>
          <p:cNvPr name="TextBox 5" id="5"/>
          <p:cNvSpPr txBox="true"/>
          <p:nvPr/>
        </p:nvSpPr>
        <p:spPr>
          <a:xfrm rot="0">
            <a:off x="1028700" y="2470785"/>
            <a:ext cx="16417089" cy="5307330"/>
          </a:xfrm>
          <a:prstGeom prst="rect">
            <a:avLst/>
          </a:prstGeom>
        </p:spPr>
        <p:txBody>
          <a:bodyPr anchor="t" rtlCol="false" tIns="0" lIns="0" bIns="0" rIns="0">
            <a:spAutoFit/>
          </a:bodyPr>
          <a:lstStyle/>
          <a:p>
            <a:pPr>
              <a:lnSpc>
                <a:spcPts val="4680"/>
              </a:lnSpc>
              <a:spcBef>
                <a:spcPct val="0"/>
              </a:spcBef>
            </a:pPr>
            <a:r>
              <a:rPr lang="en-US" sz="3600" spc="36">
                <a:solidFill>
                  <a:srgbClr val="000000"/>
                </a:solidFill>
                <a:latin typeface="Fira Sans Light Bold"/>
              </a:rPr>
              <a:t>Existing document editing and code collaboration tools have primarily focused on either rich-text documentation or code development. While Google Docs and Microsoft Word cater to writers, code-sharing platforms like GitHub serve developers. Bridging this gap, the proposed project aims to integrate both aspects into a single platform, ensuring real-time collaboration, version control, and code execution within documents. This innovative approach aligns with the evolving needs of knowledge-sharing communities and organizations, offering a holistic solution for diverse user groups, from technical writers to software developers.</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7454449" y="420688"/>
            <a:ext cx="3379102" cy="1139825"/>
          </a:xfrm>
          <a:prstGeom prst="rect">
            <a:avLst/>
          </a:prstGeom>
        </p:spPr>
        <p:txBody>
          <a:bodyPr anchor="t" rtlCol="false" tIns="0" lIns="0" bIns="0" rIns="0">
            <a:spAutoFit/>
          </a:bodyPr>
          <a:lstStyle/>
          <a:p>
            <a:pPr algn="ctr">
              <a:lnSpc>
                <a:spcPts val="9100"/>
              </a:lnSpc>
              <a:spcBef>
                <a:spcPct val="0"/>
              </a:spcBef>
            </a:pPr>
            <a:r>
              <a:rPr lang="en-US" sz="7000" spc="70">
                <a:solidFill>
                  <a:srgbClr val="000000"/>
                </a:solidFill>
                <a:latin typeface="Tex Gyre Termes Bold"/>
              </a:rPr>
              <a:t>Features</a:t>
            </a:r>
          </a:p>
        </p:txBody>
      </p:sp>
      <p:sp>
        <p:nvSpPr>
          <p:cNvPr name="TextBox 5" id="5"/>
          <p:cNvSpPr txBox="true"/>
          <p:nvPr/>
        </p:nvSpPr>
        <p:spPr>
          <a:xfrm rot="0">
            <a:off x="1028700" y="2458339"/>
            <a:ext cx="16230600" cy="5322697"/>
          </a:xfrm>
          <a:prstGeom prst="rect">
            <a:avLst/>
          </a:prstGeom>
        </p:spPr>
        <p:txBody>
          <a:bodyPr anchor="t" rtlCol="false" tIns="0" lIns="0" bIns="0" rIns="0">
            <a:spAutoFit/>
          </a:bodyPr>
          <a:lstStyle/>
          <a:p>
            <a:pPr marL="1001777" indent="-500888" lvl="1">
              <a:lnSpc>
                <a:spcPts val="6032"/>
              </a:lnSpc>
              <a:buFont typeface="Arial"/>
              <a:buChar char="•"/>
            </a:pPr>
            <a:r>
              <a:rPr lang="en-US" sz="4640" spc="46">
                <a:solidFill>
                  <a:srgbClr val="000000"/>
                </a:solidFill>
                <a:latin typeface="Tex Gyre Termes"/>
              </a:rPr>
              <a:t>Real-Time Collaboration</a:t>
            </a:r>
          </a:p>
          <a:p>
            <a:pPr marL="1001777" indent="-500888" lvl="1">
              <a:lnSpc>
                <a:spcPts val="6032"/>
              </a:lnSpc>
              <a:buFont typeface="Arial"/>
              <a:buChar char="•"/>
            </a:pPr>
            <a:r>
              <a:rPr lang="en-US" sz="4640" spc="46">
                <a:solidFill>
                  <a:srgbClr val="000000"/>
                </a:solidFill>
                <a:latin typeface="Tex Gyre Termes"/>
              </a:rPr>
              <a:t>Version Control.</a:t>
            </a:r>
          </a:p>
          <a:p>
            <a:pPr marL="1001777" indent="-500888" lvl="1">
              <a:lnSpc>
                <a:spcPts val="6032"/>
              </a:lnSpc>
              <a:buFont typeface="Arial"/>
              <a:buChar char="•"/>
            </a:pPr>
            <a:r>
              <a:rPr lang="en-US" sz="4640" spc="46">
                <a:solidFill>
                  <a:srgbClr val="000000"/>
                </a:solidFill>
                <a:latin typeface="Tex Gyre Termes"/>
              </a:rPr>
              <a:t>Customization.</a:t>
            </a:r>
          </a:p>
          <a:p>
            <a:pPr marL="1001777" indent="-500888" lvl="1">
              <a:lnSpc>
                <a:spcPts val="6032"/>
              </a:lnSpc>
              <a:buFont typeface="Arial"/>
              <a:buChar char="•"/>
            </a:pPr>
            <a:r>
              <a:rPr lang="en-US" sz="4640" spc="46">
                <a:solidFill>
                  <a:srgbClr val="000000"/>
                </a:solidFill>
                <a:latin typeface="Tex Gyre Termes"/>
              </a:rPr>
              <a:t>User-Friendly Interface.</a:t>
            </a:r>
          </a:p>
          <a:p>
            <a:pPr marL="1001777" indent="-500888" lvl="1">
              <a:lnSpc>
                <a:spcPts val="6032"/>
              </a:lnSpc>
              <a:buFont typeface="Arial"/>
              <a:buChar char="•"/>
            </a:pPr>
            <a:r>
              <a:rPr lang="en-US" sz="4640" spc="46">
                <a:solidFill>
                  <a:srgbClr val="000000"/>
                </a:solidFill>
                <a:latin typeface="Tex Gyre Termes"/>
              </a:rPr>
              <a:t>Efficiency.</a:t>
            </a:r>
          </a:p>
          <a:p>
            <a:pPr marL="1001777" indent="-500888" lvl="1">
              <a:lnSpc>
                <a:spcPts val="6032"/>
              </a:lnSpc>
              <a:buFont typeface="Arial"/>
              <a:buChar char="•"/>
            </a:pPr>
            <a:r>
              <a:rPr lang="en-US" sz="4640" spc="46">
                <a:solidFill>
                  <a:srgbClr val="000000"/>
                </a:solidFill>
                <a:latin typeface="Tex Gyre Termes"/>
              </a:rPr>
              <a:t>Rich Media Integration.</a:t>
            </a:r>
          </a:p>
          <a:p>
            <a:pPr marL="1001777" indent="-500888" lvl="1">
              <a:lnSpc>
                <a:spcPts val="6032"/>
              </a:lnSpc>
              <a:buFont typeface="Arial"/>
              <a:buChar char="•"/>
            </a:pPr>
            <a:r>
              <a:rPr lang="en-US" sz="4640" spc="46">
                <a:solidFill>
                  <a:srgbClr val="000000"/>
                </a:solidFill>
                <a:latin typeface="Tex Gyre Termes"/>
              </a:rPr>
              <a:t>Cross-Platform Compatibility.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21617" y="348188"/>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Abstract</a:t>
            </a:r>
          </a:p>
        </p:txBody>
      </p:sp>
      <p:sp>
        <p:nvSpPr>
          <p:cNvPr name="TextBox 3" id="3"/>
          <p:cNvSpPr txBox="true"/>
          <p:nvPr/>
        </p:nvSpPr>
        <p:spPr>
          <a:xfrm rot="0">
            <a:off x="6021617" y="1533641"/>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Introduction</a:t>
            </a:r>
          </a:p>
        </p:txBody>
      </p:sp>
      <p:sp>
        <p:nvSpPr>
          <p:cNvPr name="TextBox 4" id="4"/>
          <p:cNvSpPr txBox="true"/>
          <p:nvPr/>
        </p:nvSpPr>
        <p:spPr>
          <a:xfrm rot="0">
            <a:off x="6021617" y="2719094"/>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Literature Review</a:t>
            </a:r>
          </a:p>
        </p:txBody>
      </p:sp>
      <p:sp>
        <p:nvSpPr>
          <p:cNvPr name="TextBox 5" id="5"/>
          <p:cNvSpPr txBox="true"/>
          <p:nvPr/>
        </p:nvSpPr>
        <p:spPr>
          <a:xfrm rot="0">
            <a:off x="6021617" y="3904547"/>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Proposed Methodology</a:t>
            </a:r>
          </a:p>
        </p:txBody>
      </p:sp>
      <p:sp>
        <p:nvSpPr>
          <p:cNvPr name="TextBox 6" id="6"/>
          <p:cNvSpPr txBox="true"/>
          <p:nvPr/>
        </p:nvSpPr>
        <p:spPr>
          <a:xfrm rot="0">
            <a:off x="6021617" y="5090000"/>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Software and Hardware Requirements</a:t>
            </a:r>
          </a:p>
        </p:txBody>
      </p:sp>
      <p:sp>
        <p:nvSpPr>
          <p:cNvPr name="TextBox 7" id="7"/>
          <p:cNvSpPr txBox="true"/>
          <p:nvPr/>
        </p:nvSpPr>
        <p:spPr>
          <a:xfrm rot="0">
            <a:off x="6021617" y="6275453"/>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Tesiting Tools</a:t>
            </a:r>
          </a:p>
        </p:txBody>
      </p:sp>
      <p:sp>
        <p:nvSpPr>
          <p:cNvPr name="TextBox 8" id="8"/>
          <p:cNvSpPr txBox="true"/>
          <p:nvPr/>
        </p:nvSpPr>
        <p:spPr>
          <a:xfrm rot="0">
            <a:off x="6021617" y="7460906"/>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Tantative Date of Beta version Submission.</a:t>
            </a:r>
          </a:p>
        </p:txBody>
      </p:sp>
      <p:sp>
        <p:nvSpPr>
          <p:cNvPr name="TextBox 9" id="9"/>
          <p:cNvSpPr txBox="true"/>
          <p:nvPr/>
        </p:nvSpPr>
        <p:spPr>
          <a:xfrm rot="0">
            <a:off x="6021617" y="8646359"/>
            <a:ext cx="11243177" cy="655333"/>
          </a:xfrm>
          <a:prstGeom prst="rect">
            <a:avLst/>
          </a:prstGeom>
        </p:spPr>
        <p:txBody>
          <a:bodyPr anchor="t" rtlCol="false" tIns="0" lIns="0" bIns="0" rIns="0">
            <a:spAutoFit/>
          </a:bodyPr>
          <a:lstStyle/>
          <a:p>
            <a:pPr algn="l" marL="825711" indent="-412855" lvl="1">
              <a:lnSpc>
                <a:spcPts val="5354"/>
              </a:lnSpc>
              <a:buFont typeface="Arial"/>
              <a:buChar char="•"/>
            </a:pPr>
            <a:r>
              <a:rPr lang="en-US" sz="3824">
                <a:solidFill>
                  <a:srgbClr val="000000"/>
                </a:solidFill>
                <a:latin typeface="Fira Sans Light Bold"/>
              </a:rPr>
              <a:t>Conclusion</a:t>
            </a:r>
          </a:p>
        </p:txBody>
      </p:sp>
      <p:grpSp>
        <p:nvGrpSpPr>
          <p:cNvPr name="Group 10" id="10"/>
          <p:cNvGrpSpPr/>
          <p:nvPr/>
        </p:nvGrpSpPr>
        <p:grpSpPr>
          <a:xfrm rot="0">
            <a:off x="-5616940" y="-176189"/>
            <a:ext cx="11233880" cy="10639377"/>
            <a:chOff x="0" y="0"/>
            <a:chExt cx="14978507" cy="14185837"/>
          </a:xfrm>
        </p:grpSpPr>
        <p:grpSp>
          <p:nvGrpSpPr>
            <p:cNvPr name="Group 11" id="11"/>
            <p:cNvGrpSpPr/>
            <p:nvPr/>
          </p:nvGrpSpPr>
          <p:grpSpPr>
            <a:xfrm rot="-10800000">
              <a:off x="1882292" y="5884321"/>
              <a:ext cx="13096215" cy="8301516"/>
              <a:chOff x="0" y="0"/>
              <a:chExt cx="8474859" cy="5372100"/>
            </a:xfrm>
          </p:grpSpPr>
          <p:sp>
            <p:nvSpPr>
              <p:cNvPr name="Freeform 12" id="12"/>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grpSp>
          <p:nvGrpSpPr>
            <p:cNvPr name="Group 13" id="13"/>
            <p:cNvGrpSpPr/>
            <p:nvPr/>
          </p:nvGrpSpPr>
          <p:grpSpPr>
            <a:xfrm rot="0">
              <a:off x="0" y="0"/>
              <a:ext cx="14978507" cy="13716000"/>
              <a:chOff x="0" y="0"/>
              <a:chExt cx="5866582" cy="5372100"/>
            </a:xfrm>
          </p:grpSpPr>
          <p:sp>
            <p:nvSpPr>
              <p:cNvPr name="Freeform 14" id="14"/>
              <p:cNvSpPr/>
              <p:nvPr/>
            </p:nvSpPr>
            <p:spPr>
              <a:xfrm flipH="false" flipV="false" rot="0">
                <a:off x="0" y="0"/>
                <a:ext cx="5866582" cy="5372100"/>
              </a:xfrm>
              <a:custGeom>
                <a:avLst/>
                <a:gdLst/>
                <a:ahLst/>
                <a:cxnLst/>
                <a:rect r="r" b="b" t="t" l="l"/>
                <a:pathLst>
                  <a:path h="5372100" w="5866582">
                    <a:moveTo>
                      <a:pt x="4315912" y="0"/>
                    </a:moveTo>
                    <a:lnTo>
                      <a:pt x="1550670" y="0"/>
                    </a:lnTo>
                    <a:lnTo>
                      <a:pt x="0" y="2686050"/>
                    </a:lnTo>
                    <a:lnTo>
                      <a:pt x="1550670" y="5372100"/>
                    </a:lnTo>
                    <a:lnTo>
                      <a:pt x="4315912" y="5372100"/>
                    </a:lnTo>
                    <a:lnTo>
                      <a:pt x="5866582" y="2686050"/>
                    </a:lnTo>
                    <a:lnTo>
                      <a:pt x="4315912" y="0"/>
                    </a:lnTo>
                    <a:close/>
                  </a:path>
                </a:pathLst>
              </a:custGeom>
              <a:solidFill>
                <a:srgbClr val="1836B2"/>
              </a:solidFill>
            </p:spPr>
          </p:sp>
        </p:grpSp>
      </p:grpSp>
      <p:sp>
        <p:nvSpPr>
          <p:cNvPr name="TextBox 15" id="15"/>
          <p:cNvSpPr txBox="true"/>
          <p:nvPr/>
        </p:nvSpPr>
        <p:spPr>
          <a:xfrm rot="0">
            <a:off x="1028700" y="4519314"/>
            <a:ext cx="4992917" cy="1146175"/>
          </a:xfrm>
          <a:prstGeom prst="rect">
            <a:avLst/>
          </a:prstGeom>
        </p:spPr>
        <p:txBody>
          <a:bodyPr anchor="t" rtlCol="false" tIns="0" lIns="0" bIns="0" rIns="0">
            <a:spAutoFit/>
          </a:bodyPr>
          <a:lstStyle/>
          <a:p>
            <a:pPr algn="l" marL="0" indent="0" lvl="0">
              <a:lnSpc>
                <a:spcPts val="8800"/>
              </a:lnSpc>
              <a:spcBef>
                <a:spcPct val="0"/>
              </a:spcBef>
            </a:pPr>
            <a:r>
              <a:rPr lang="en-US" sz="8000" u="none">
                <a:solidFill>
                  <a:srgbClr val="FFFFFF"/>
                </a:solidFill>
                <a:latin typeface="Fira Sans Medium Bold"/>
              </a:rPr>
              <a:t>Agenda</a:t>
            </a:r>
          </a:p>
        </p:txBody>
      </p:sp>
      <p:grpSp>
        <p:nvGrpSpPr>
          <p:cNvPr name="Group 16" id="16"/>
          <p:cNvGrpSpPr/>
          <p:nvPr/>
        </p:nvGrpSpPr>
        <p:grpSpPr>
          <a:xfrm rot="0">
            <a:off x="-7158301" y="1754849"/>
            <a:ext cx="7462111" cy="2697790"/>
            <a:chOff x="0" y="0"/>
            <a:chExt cx="9949481" cy="3597054"/>
          </a:xfrm>
        </p:grpSpPr>
        <p:grpSp>
          <p:nvGrpSpPr>
            <p:cNvPr name="Group 17" id="17"/>
            <p:cNvGrpSpPr/>
            <p:nvPr/>
          </p:nvGrpSpPr>
          <p:grpSpPr>
            <a:xfrm rot="0">
              <a:off x="0" y="0"/>
              <a:ext cx="9949481" cy="3597054"/>
              <a:chOff x="0" y="0"/>
              <a:chExt cx="5479625" cy="1989023"/>
            </a:xfrm>
          </p:grpSpPr>
          <p:sp>
            <p:nvSpPr>
              <p:cNvPr name="Freeform 18" id="18"/>
              <p:cNvSpPr/>
              <p:nvPr/>
            </p:nvSpPr>
            <p:spPr>
              <a:xfrm flipH="false" flipV="false" rot="0">
                <a:off x="0" y="0"/>
                <a:ext cx="5479625" cy="1989023"/>
              </a:xfrm>
              <a:custGeom>
                <a:avLst/>
                <a:gdLst/>
                <a:ahLst/>
                <a:cxnLst/>
                <a:rect r="r" b="b" t="t" l="l"/>
                <a:pathLst>
                  <a:path h="1989023" w="5479625">
                    <a:moveTo>
                      <a:pt x="5355165" y="1989023"/>
                    </a:moveTo>
                    <a:lnTo>
                      <a:pt x="124460" y="1989023"/>
                    </a:lnTo>
                    <a:cubicBezTo>
                      <a:pt x="55880" y="1989023"/>
                      <a:pt x="0" y="1933143"/>
                      <a:pt x="0" y="1864563"/>
                    </a:cubicBezTo>
                    <a:lnTo>
                      <a:pt x="0" y="124460"/>
                    </a:lnTo>
                    <a:cubicBezTo>
                      <a:pt x="0" y="55880"/>
                      <a:pt x="55880" y="0"/>
                      <a:pt x="124460" y="0"/>
                    </a:cubicBezTo>
                    <a:lnTo>
                      <a:pt x="5355165" y="0"/>
                    </a:lnTo>
                    <a:cubicBezTo>
                      <a:pt x="5423745" y="0"/>
                      <a:pt x="5479625" y="55880"/>
                      <a:pt x="5479625" y="124460"/>
                    </a:cubicBezTo>
                    <a:lnTo>
                      <a:pt x="5479625" y="1864563"/>
                    </a:lnTo>
                    <a:cubicBezTo>
                      <a:pt x="5479625" y="1933143"/>
                      <a:pt x="5423745" y="1989023"/>
                      <a:pt x="5355165" y="1989023"/>
                    </a:cubicBezTo>
                    <a:close/>
                  </a:path>
                </a:pathLst>
              </a:custGeom>
              <a:solidFill>
                <a:srgbClr val="EDECED"/>
              </a:solidFill>
            </p:spPr>
          </p:sp>
        </p:grpSp>
        <p:sp>
          <p:nvSpPr>
            <p:cNvPr name="Freeform 19" id="19"/>
            <p:cNvSpPr/>
            <p:nvPr/>
          </p:nvSpPr>
          <p:spPr>
            <a:xfrm flipH="false" flipV="false" rot="0">
              <a:off x="310457" y="518004"/>
              <a:ext cx="604819" cy="646433"/>
            </a:xfrm>
            <a:custGeom>
              <a:avLst/>
              <a:gdLst/>
              <a:ahLst/>
              <a:cxnLst/>
              <a:rect r="r" b="b" t="t" l="l"/>
              <a:pathLst>
                <a:path h="646433" w="604819">
                  <a:moveTo>
                    <a:pt x="0" y="0"/>
                  </a:moveTo>
                  <a:lnTo>
                    <a:pt x="604819" y="0"/>
                  </a:lnTo>
                  <a:lnTo>
                    <a:pt x="604819" y="646434"/>
                  </a:lnTo>
                  <a:lnTo>
                    <a:pt x="0" y="646434"/>
                  </a:lnTo>
                  <a:lnTo>
                    <a:pt x="0" y="0"/>
                  </a:lnTo>
                  <a:close/>
                </a:path>
              </a:pathLst>
            </a:custGeom>
            <a:blipFill>
              <a:blip r:embed="rId2"/>
              <a:stretch>
                <a:fillRect l="0" t="0" r="0" b="0"/>
              </a:stretch>
            </a:blipFill>
          </p:spPr>
        </p:sp>
        <p:sp>
          <p:nvSpPr>
            <p:cNvPr name="Freeform 20" id="20"/>
            <p:cNvSpPr/>
            <p:nvPr/>
          </p:nvSpPr>
          <p:spPr>
            <a:xfrm flipH="false" flipV="false" rot="2700000">
              <a:off x="331690" y="1556232"/>
              <a:ext cx="562354" cy="562354"/>
            </a:xfrm>
            <a:custGeom>
              <a:avLst/>
              <a:gdLst/>
              <a:ahLst/>
              <a:cxnLst/>
              <a:rect r="r" b="b" t="t" l="l"/>
              <a:pathLst>
                <a:path h="562354" w="562354">
                  <a:moveTo>
                    <a:pt x="0" y="0"/>
                  </a:moveTo>
                  <a:lnTo>
                    <a:pt x="562353" y="0"/>
                  </a:lnTo>
                  <a:lnTo>
                    <a:pt x="562353" y="562353"/>
                  </a:lnTo>
                  <a:lnTo>
                    <a:pt x="0" y="56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359250" y="2744193"/>
              <a:ext cx="7528887" cy="334857"/>
            </a:xfrm>
            <a:prstGeom prst="rect">
              <a:avLst/>
            </a:prstGeom>
          </p:spPr>
          <p:txBody>
            <a:bodyPr anchor="t" rtlCol="false" tIns="0" lIns="0" bIns="0" rIns="0">
              <a:spAutoFit/>
            </a:bodyPr>
            <a:lstStyle/>
            <a:p>
              <a:pPr>
                <a:lnSpc>
                  <a:spcPts val="2079"/>
                </a:lnSpc>
              </a:pPr>
              <a:r>
                <a:rPr lang="en-US" sz="1599" spc="15">
                  <a:solidFill>
                    <a:srgbClr val="1836B2"/>
                  </a:solidFill>
                  <a:latin typeface="Fira Sans Light"/>
                </a:rPr>
                <a:t>Kindly delete this note after editing this page.  Thank you!</a:t>
              </a:r>
            </a:p>
          </p:txBody>
        </p:sp>
        <p:sp>
          <p:nvSpPr>
            <p:cNvPr name="TextBox 22" id="22"/>
            <p:cNvSpPr txBox="true"/>
            <p:nvPr/>
          </p:nvSpPr>
          <p:spPr>
            <a:xfrm rot="0">
              <a:off x="1359250" y="549762"/>
              <a:ext cx="8375009" cy="1685290"/>
            </a:xfrm>
            <a:prstGeom prst="rect">
              <a:avLst/>
            </a:prstGeom>
          </p:spPr>
          <p:txBody>
            <a:bodyPr anchor="t" rtlCol="false" tIns="0" lIns="0" bIns="0" rIns="0">
              <a:spAutoFit/>
            </a:bodyPr>
            <a:lstStyle/>
            <a:p>
              <a:pPr>
                <a:lnSpc>
                  <a:spcPts val="2079"/>
                </a:lnSpc>
              </a:pPr>
              <a:r>
                <a:rPr lang="en-US" sz="1599" spc="15">
                  <a:solidFill>
                    <a:srgbClr val="000000"/>
                  </a:solidFill>
                  <a:latin typeface="Fira Sans Light"/>
                </a:rPr>
                <a:t>Tip: Use links to go to a different page inside your presentation. Links work best for pages like this one!</a:t>
              </a:r>
            </a:p>
            <a:p>
              <a:pPr>
                <a:lnSpc>
                  <a:spcPts val="2079"/>
                </a:lnSpc>
              </a:pPr>
            </a:p>
            <a:p>
              <a:pPr algn="l">
                <a:lnSpc>
                  <a:spcPts val="2079"/>
                </a:lnSpc>
              </a:pPr>
              <a:r>
                <a:rPr lang="en-US" sz="1599" spc="15">
                  <a:solidFill>
                    <a:srgbClr val="000000"/>
                  </a:solidFill>
                  <a:latin typeface="Fira Sans Light"/>
                </a:rPr>
                <a:t>How: Highlight text, click on the link symbol on the toolbar, and select the page in your presentation that you want to connect.</a:t>
              </a:r>
            </a:p>
          </p:txBody>
        </p:sp>
      </p:gr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496837" y="9258300"/>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5601292" y="355605"/>
            <a:ext cx="8322469" cy="1203315"/>
          </a:xfrm>
          <a:prstGeom prst="rect">
            <a:avLst/>
          </a:prstGeom>
        </p:spPr>
        <p:txBody>
          <a:bodyPr anchor="t" rtlCol="false" tIns="0" lIns="0" bIns="0" rIns="0">
            <a:spAutoFit/>
          </a:bodyPr>
          <a:lstStyle/>
          <a:p>
            <a:pPr algn="ctr">
              <a:lnSpc>
                <a:spcPts val="9800"/>
              </a:lnSpc>
            </a:pPr>
            <a:r>
              <a:rPr lang="en-US" sz="7000">
                <a:solidFill>
                  <a:srgbClr val="000000"/>
                </a:solidFill>
                <a:latin typeface="Tex Gyre Termes"/>
              </a:rPr>
              <a:t>Proposed Methodology</a:t>
            </a:r>
          </a:p>
        </p:txBody>
      </p:sp>
      <p:sp>
        <p:nvSpPr>
          <p:cNvPr name="TextBox 5" id="5"/>
          <p:cNvSpPr txBox="true"/>
          <p:nvPr/>
        </p:nvSpPr>
        <p:spPr>
          <a:xfrm rot="0">
            <a:off x="1028700" y="2142173"/>
            <a:ext cx="16230600" cy="5907405"/>
          </a:xfrm>
          <a:prstGeom prst="rect">
            <a:avLst/>
          </a:prstGeom>
        </p:spPr>
        <p:txBody>
          <a:bodyPr anchor="t" rtlCol="false" tIns="0" lIns="0" bIns="0" rIns="0">
            <a:spAutoFit/>
          </a:bodyPr>
          <a:lstStyle/>
          <a:p>
            <a:pPr marL="1036322" indent="-518161" lvl="1">
              <a:lnSpc>
                <a:spcPts val="6720"/>
              </a:lnSpc>
              <a:buFont typeface="Arial"/>
              <a:buChar char="•"/>
            </a:pPr>
            <a:r>
              <a:rPr lang="en-US" sz="4800">
                <a:solidFill>
                  <a:srgbClr val="000000"/>
                </a:solidFill>
                <a:latin typeface="Tex Gyre Termes"/>
              </a:rPr>
              <a:t>Thoroughly analyze user needs and project prerequisites, outlining key features and technical specs.</a:t>
            </a:r>
          </a:p>
          <a:p>
            <a:pPr marL="1036322" indent="-518161" lvl="1">
              <a:lnSpc>
                <a:spcPts val="6720"/>
              </a:lnSpc>
              <a:buFont typeface="Arial"/>
              <a:buChar char="•"/>
            </a:pPr>
            <a:r>
              <a:rPr lang="en-US" sz="4800">
                <a:solidFill>
                  <a:srgbClr val="000000"/>
                </a:solidFill>
                <a:latin typeface="Tex Gyre Termes"/>
              </a:rPr>
              <a:t>Employ an agile development model, subdividing tasks into sprints, and incorporating user feedback for ongoing improvements.</a:t>
            </a:r>
          </a:p>
          <a:p>
            <a:pPr marL="1036322" indent="-518161" lvl="1">
              <a:lnSpc>
                <a:spcPts val="6720"/>
              </a:lnSpc>
              <a:buFont typeface="Arial"/>
              <a:buChar char="•"/>
            </a:pPr>
            <a:r>
              <a:rPr lang="en-US" sz="4800">
                <a:solidFill>
                  <a:srgbClr val="000000"/>
                </a:solidFill>
                <a:latin typeface="Tex Gyre Termes"/>
              </a:rPr>
              <a:t>Utilize React, Node.js, MongoDB, Socket.io, and Quill.js, following industry best practices for web development.</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1278841" y="592647"/>
            <a:ext cx="15980459"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Hardware Requirements</a:t>
            </a:r>
          </a:p>
        </p:txBody>
      </p:sp>
      <p:sp>
        <p:nvSpPr>
          <p:cNvPr name="TextBox 5" id="5"/>
          <p:cNvSpPr txBox="true"/>
          <p:nvPr/>
        </p:nvSpPr>
        <p:spPr>
          <a:xfrm rot="0">
            <a:off x="1028700" y="2561805"/>
            <a:ext cx="16230600" cy="3845566"/>
          </a:xfrm>
          <a:prstGeom prst="rect">
            <a:avLst/>
          </a:prstGeom>
        </p:spPr>
        <p:txBody>
          <a:bodyPr anchor="t" rtlCol="false" tIns="0" lIns="0" bIns="0" rIns="0">
            <a:spAutoFit/>
          </a:bodyPr>
          <a:lstStyle/>
          <a:p>
            <a:pPr marL="1014632" indent="-507316" lvl="1">
              <a:lnSpc>
                <a:spcPts val="6109"/>
              </a:lnSpc>
              <a:buFont typeface="Arial"/>
              <a:buChar char="•"/>
            </a:pPr>
            <a:r>
              <a:rPr lang="en-US" sz="4699" spc="46">
                <a:solidFill>
                  <a:srgbClr val="000000"/>
                </a:solidFill>
                <a:latin typeface="Tex Gyre Termes"/>
              </a:rPr>
              <a:t>Processor:- A multi-core processor</a:t>
            </a:r>
          </a:p>
          <a:p>
            <a:pPr marL="1014632" indent="-507316" lvl="1">
              <a:lnSpc>
                <a:spcPts val="6109"/>
              </a:lnSpc>
              <a:buFont typeface="Arial"/>
              <a:buChar char="•"/>
            </a:pPr>
            <a:r>
              <a:rPr lang="en-US" sz="4699" spc="46">
                <a:solidFill>
                  <a:srgbClr val="000000"/>
                </a:solidFill>
                <a:latin typeface="Tex Gyre Termes"/>
              </a:rPr>
              <a:t>RAM:- 8 GB RAM or more is a good</a:t>
            </a:r>
          </a:p>
          <a:p>
            <a:pPr marL="1014632" indent="-507316" lvl="1">
              <a:lnSpc>
                <a:spcPts val="6109"/>
              </a:lnSpc>
              <a:buFont typeface="Arial"/>
              <a:buChar char="•"/>
            </a:pPr>
            <a:r>
              <a:rPr lang="en-US" sz="4699" spc="46">
                <a:solidFill>
                  <a:srgbClr val="000000"/>
                </a:solidFill>
                <a:latin typeface="Tex Gyre Termes"/>
              </a:rPr>
              <a:t>Storage:- SSD storage for fast data access.</a:t>
            </a:r>
          </a:p>
          <a:p>
            <a:pPr marL="1014632" indent="-507316" lvl="1">
              <a:lnSpc>
                <a:spcPts val="6109"/>
              </a:lnSpc>
              <a:buFont typeface="Arial"/>
              <a:buChar char="•"/>
            </a:pPr>
            <a:r>
              <a:rPr lang="en-US" sz="4699" spc="46">
                <a:solidFill>
                  <a:srgbClr val="000000"/>
                </a:solidFill>
                <a:latin typeface="Tex Gyre Termes"/>
              </a:rPr>
              <a:t>A stable internet connection</a:t>
            </a:r>
          </a:p>
          <a:p>
            <a:pPr marL="1014632" indent="-507316" lvl="1">
              <a:lnSpc>
                <a:spcPts val="6109"/>
              </a:lnSpc>
              <a:buFont typeface="Arial"/>
              <a:buChar char="•"/>
            </a:pPr>
            <a:r>
              <a:rPr lang="en-US" sz="4699" spc="46">
                <a:solidFill>
                  <a:srgbClr val="000000"/>
                </a:solidFill>
                <a:latin typeface="Tex Gyre Termes"/>
              </a:rPr>
              <a:t>MongoDB as the database</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3441834" y="8684051"/>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1028700" y="2425383"/>
            <a:ext cx="16230600" cy="4617085"/>
          </a:xfrm>
          <a:prstGeom prst="rect">
            <a:avLst/>
          </a:prstGeom>
        </p:spPr>
        <p:txBody>
          <a:bodyPr anchor="t" rtlCol="false" tIns="0" lIns="0" bIns="0" rIns="0">
            <a:spAutoFit/>
          </a:bodyPr>
          <a:lstStyle/>
          <a:p>
            <a:pPr marL="1014731" indent="-507365" lvl="1">
              <a:lnSpc>
                <a:spcPts val="6110"/>
              </a:lnSpc>
              <a:buFont typeface="Arial"/>
              <a:buChar char="•"/>
            </a:pPr>
            <a:r>
              <a:rPr lang="en-US" sz="4700" spc="47">
                <a:solidFill>
                  <a:srgbClr val="000000"/>
                </a:solidFill>
                <a:latin typeface="Tex Gyre Termes"/>
              </a:rPr>
              <a:t>ReactJS</a:t>
            </a:r>
          </a:p>
          <a:p>
            <a:pPr marL="1014731" indent="-507365" lvl="1">
              <a:lnSpc>
                <a:spcPts val="6110"/>
              </a:lnSpc>
              <a:buFont typeface="Arial"/>
              <a:buChar char="•"/>
            </a:pPr>
            <a:r>
              <a:rPr lang="en-US" sz="4700" spc="47">
                <a:solidFill>
                  <a:srgbClr val="000000"/>
                </a:solidFill>
                <a:latin typeface="Tex Gyre Termes"/>
              </a:rPr>
              <a:t>Quill.js and Socket.io(for real-time communication).</a:t>
            </a:r>
          </a:p>
          <a:p>
            <a:pPr marL="1014731" indent="-507365" lvl="1">
              <a:lnSpc>
                <a:spcPts val="6110"/>
              </a:lnSpc>
              <a:buFont typeface="Arial"/>
              <a:buChar char="•"/>
            </a:pPr>
            <a:r>
              <a:rPr lang="en-US" sz="4700" spc="47">
                <a:solidFill>
                  <a:srgbClr val="000000"/>
                </a:solidFill>
                <a:latin typeface="Tex Gyre Termes"/>
              </a:rPr>
              <a:t>Node.js.</a:t>
            </a:r>
          </a:p>
          <a:p>
            <a:pPr marL="1014731" indent="-507365" lvl="1">
              <a:lnSpc>
                <a:spcPts val="6110"/>
              </a:lnSpc>
              <a:buFont typeface="Arial"/>
              <a:buChar char="•"/>
            </a:pPr>
            <a:r>
              <a:rPr lang="en-US" sz="4700" spc="47">
                <a:solidFill>
                  <a:srgbClr val="000000"/>
                </a:solidFill>
                <a:latin typeface="Tex Gyre Termes"/>
              </a:rPr>
              <a:t>MongoDB as a database system.</a:t>
            </a:r>
          </a:p>
          <a:p>
            <a:pPr marL="1014731" indent="-507365" lvl="1">
              <a:lnSpc>
                <a:spcPts val="6110"/>
              </a:lnSpc>
              <a:buFont typeface="Arial"/>
              <a:buChar char="•"/>
            </a:pPr>
            <a:r>
              <a:rPr lang="en-US" sz="4700" spc="47">
                <a:solidFill>
                  <a:srgbClr val="000000"/>
                </a:solidFill>
                <a:latin typeface="Tex Gyre Termes"/>
              </a:rPr>
              <a:t>Version Control.</a:t>
            </a:r>
          </a:p>
          <a:p>
            <a:pPr marL="1014731" indent="-507365" lvl="1">
              <a:lnSpc>
                <a:spcPts val="6110"/>
              </a:lnSpc>
              <a:buFont typeface="Arial"/>
              <a:buChar char="•"/>
            </a:pPr>
            <a:r>
              <a:rPr lang="en-US" sz="4700" spc="47">
                <a:solidFill>
                  <a:srgbClr val="000000"/>
                </a:solidFill>
                <a:latin typeface="Tex Gyre Termes"/>
              </a:rPr>
              <a:t>Deployment and Hosting.</a:t>
            </a:r>
          </a:p>
        </p:txBody>
      </p:sp>
      <p:sp>
        <p:nvSpPr>
          <p:cNvPr name="TextBox 5" id="5"/>
          <p:cNvSpPr txBox="true"/>
          <p:nvPr/>
        </p:nvSpPr>
        <p:spPr>
          <a:xfrm rot="0">
            <a:off x="1278841" y="592647"/>
            <a:ext cx="15980459"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Software Requirements</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7096752" y="365125"/>
            <a:ext cx="4094497"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Conclusion</a:t>
            </a:r>
          </a:p>
        </p:txBody>
      </p:sp>
      <p:sp>
        <p:nvSpPr>
          <p:cNvPr name="TextBox 5" id="5"/>
          <p:cNvSpPr txBox="true"/>
          <p:nvPr/>
        </p:nvSpPr>
        <p:spPr>
          <a:xfrm rot="0">
            <a:off x="171741" y="2001400"/>
            <a:ext cx="17944518" cy="5571347"/>
          </a:xfrm>
          <a:prstGeom prst="rect">
            <a:avLst/>
          </a:prstGeom>
        </p:spPr>
        <p:txBody>
          <a:bodyPr anchor="t" rtlCol="false" tIns="0" lIns="0" bIns="0" rIns="0">
            <a:spAutoFit/>
          </a:bodyPr>
          <a:lstStyle/>
          <a:p>
            <a:pPr marL="978165" indent="-489082" lvl="1">
              <a:lnSpc>
                <a:spcPts val="6342"/>
              </a:lnSpc>
              <a:buFont typeface="Arial"/>
              <a:buChar char="•"/>
            </a:pPr>
            <a:r>
              <a:rPr lang="en-US" sz="4530" spc="22">
                <a:solidFill>
                  <a:srgbClr val="000000"/>
                </a:solidFill>
                <a:latin typeface="Fira Sans Light Bold"/>
              </a:rPr>
              <a:t>A unified platform for writers and developers.</a:t>
            </a:r>
          </a:p>
          <a:p>
            <a:pPr marL="978165" indent="-489082" lvl="1">
              <a:lnSpc>
                <a:spcPts val="6342"/>
              </a:lnSpc>
              <a:buFont typeface="Arial"/>
              <a:buChar char="•"/>
            </a:pPr>
            <a:r>
              <a:rPr lang="en-US" sz="4530" spc="22">
                <a:solidFill>
                  <a:srgbClr val="000000"/>
                </a:solidFill>
                <a:latin typeface="Fira Sans Light Bold"/>
              </a:rPr>
              <a:t>Seamless real-time collaboration and version control.</a:t>
            </a:r>
          </a:p>
          <a:p>
            <a:pPr marL="978165" indent="-489082" lvl="1">
              <a:lnSpc>
                <a:spcPts val="6342"/>
              </a:lnSpc>
              <a:buFont typeface="Arial"/>
              <a:buChar char="•"/>
            </a:pPr>
            <a:r>
              <a:rPr lang="en-US" sz="4530" spc="22">
                <a:solidFill>
                  <a:srgbClr val="000000"/>
                </a:solidFill>
                <a:latin typeface="Fira Sans Light Bold"/>
              </a:rPr>
              <a:t>User-friendly, customizable, and scalable.</a:t>
            </a:r>
          </a:p>
          <a:p>
            <a:pPr marL="978165" indent="-489082" lvl="1">
              <a:lnSpc>
                <a:spcPts val="6342"/>
              </a:lnSpc>
              <a:buFont typeface="Arial"/>
              <a:buChar char="•"/>
            </a:pPr>
            <a:r>
              <a:rPr lang="en-US" sz="4530" spc="22">
                <a:solidFill>
                  <a:srgbClr val="000000"/>
                </a:solidFill>
                <a:latin typeface="Fira Sans Light Bold"/>
              </a:rPr>
              <a:t>Addresses diverse needs for knowledge sharing.</a:t>
            </a:r>
          </a:p>
          <a:p>
            <a:pPr marL="978165" indent="-489082" lvl="1">
              <a:lnSpc>
                <a:spcPts val="6342"/>
              </a:lnSpc>
              <a:buFont typeface="Arial"/>
              <a:buChar char="•"/>
            </a:pPr>
            <a:r>
              <a:rPr lang="en-US" sz="4530" spc="22">
                <a:solidFill>
                  <a:srgbClr val="000000"/>
                </a:solidFill>
                <a:latin typeface="Fira Sans Light Bold"/>
              </a:rPr>
              <a:t>Employs modern technology stack and agile approach.</a:t>
            </a:r>
          </a:p>
          <a:p>
            <a:pPr marL="978165" indent="-489082" lvl="1">
              <a:lnSpc>
                <a:spcPts val="6342"/>
              </a:lnSpc>
              <a:buFont typeface="Arial"/>
              <a:buChar char="•"/>
            </a:pPr>
            <a:r>
              <a:rPr lang="en-US" sz="4530" spc="22">
                <a:solidFill>
                  <a:srgbClr val="000000"/>
                </a:solidFill>
                <a:latin typeface="Fira Sans Light Bold"/>
              </a:rPr>
              <a:t>An adaptable solution for collaborative content and code sharing.</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6262796" y="838200"/>
            <a:ext cx="5762409" cy="1700552"/>
          </a:xfrm>
          <a:prstGeom prst="rect">
            <a:avLst/>
          </a:prstGeom>
        </p:spPr>
        <p:txBody>
          <a:bodyPr anchor="t" rtlCol="false" tIns="0" lIns="0" bIns="0" rIns="0">
            <a:spAutoFit/>
          </a:bodyPr>
          <a:lstStyle/>
          <a:p>
            <a:pPr algn="ctr">
              <a:lnSpc>
                <a:spcPts val="13893"/>
              </a:lnSpc>
              <a:spcBef>
                <a:spcPct val="0"/>
              </a:spcBef>
            </a:pPr>
            <a:r>
              <a:rPr lang="en-US" sz="9924" spc="49">
                <a:solidFill>
                  <a:srgbClr val="000000"/>
                </a:solidFill>
                <a:latin typeface="Tex Gyre Termes"/>
              </a:rPr>
              <a:t>Thank You</a:t>
            </a:r>
          </a:p>
        </p:txBody>
      </p:sp>
      <p:sp>
        <p:nvSpPr>
          <p:cNvPr name="TextBox 5" id="5"/>
          <p:cNvSpPr txBox="true"/>
          <p:nvPr/>
        </p:nvSpPr>
        <p:spPr>
          <a:xfrm rot="0">
            <a:off x="1028700" y="3165777"/>
            <a:ext cx="5551993" cy="3313636"/>
          </a:xfrm>
          <a:prstGeom prst="rect">
            <a:avLst/>
          </a:prstGeom>
        </p:spPr>
        <p:txBody>
          <a:bodyPr anchor="t" rtlCol="false" tIns="0" lIns="0" bIns="0" rIns="0">
            <a:spAutoFit/>
          </a:bodyPr>
          <a:lstStyle/>
          <a:p>
            <a:pPr>
              <a:lnSpc>
                <a:spcPts val="5308"/>
              </a:lnSpc>
            </a:pPr>
            <a:r>
              <a:rPr lang="en-US" sz="3791" spc="18">
                <a:solidFill>
                  <a:srgbClr val="000000"/>
                </a:solidFill>
                <a:latin typeface="Fira Sans Light"/>
              </a:rPr>
              <a:t>Team Members:-</a:t>
            </a:r>
          </a:p>
          <a:p>
            <a:pPr marL="818672" indent="-409336" lvl="1">
              <a:lnSpc>
                <a:spcPts val="5308"/>
              </a:lnSpc>
              <a:buFont typeface="Arial"/>
              <a:buChar char="•"/>
            </a:pPr>
            <a:r>
              <a:rPr lang="en-US" sz="3791" spc="18">
                <a:solidFill>
                  <a:srgbClr val="000000"/>
                </a:solidFill>
                <a:latin typeface="Fira Sans Light"/>
              </a:rPr>
              <a:t>Ayushh Khare (Lead)</a:t>
            </a:r>
          </a:p>
          <a:p>
            <a:pPr marL="818672" indent="-409336" lvl="1">
              <a:lnSpc>
                <a:spcPts val="5308"/>
              </a:lnSpc>
              <a:buFont typeface="Arial"/>
              <a:buChar char="•"/>
            </a:pPr>
            <a:r>
              <a:rPr lang="en-US" sz="3791" spc="18">
                <a:solidFill>
                  <a:srgbClr val="000000"/>
                </a:solidFill>
                <a:latin typeface="Fira Sans Light"/>
              </a:rPr>
              <a:t>Anurag Mishra</a:t>
            </a:r>
          </a:p>
          <a:p>
            <a:pPr marL="818672" indent="-409336" lvl="1">
              <a:lnSpc>
                <a:spcPts val="5308"/>
              </a:lnSpc>
              <a:buFont typeface="Arial"/>
              <a:buChar char="•"/>
            </a:pPr>
            <a:r>
              <a:rPr lang="en-US" sz="3791" spc="18">
                <a:solidFill>
                  <a:srgbClr val="000000"/>
                </a:solidFill>
                <a:latin typeface="Fira Sans Light"/>
              </a:rPr>
              <a:t>Bhavishya Upadhyaya</a:t>
            </a:r>
          </a:p>
          <a:p>
            <a:pPr marL="818672" indent="-409336" lvl="1">
              <a:lnSpc>
                <a:spcPts val="5308"/>
              </a:lnSpc>
              <a:buFont typeface="Arial"/>
              <a:buChar char="•"/>
            </a:pPr>
            <a:r>
              <a:rPr lang="en-US" sz="3791" spc="18">
                <a:solidFill>
                  <a:srgbClr val="000000"/>
                </a:solidFill>
                <a:latin typeface="Fira Sans Light"/>
              </a:rPr>
              <a:t>Abhishek Tripathi</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7620298" y="365125"/>
            <a:ext cx="3047405"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Abstract</a:t>
            </a:r>
          </a:p>
        </p:txBody>
      </p:sp>
      <p:sp>
        <p:nvSpPr>
          <p:cNvPr name="TextBox 5" id="5"/>
          <p:cNvSpPr txBox="true"/>
          <p:nvPr/>
        </p:nvSpPr>
        <p:spPr>
          <a:xfrm rot="0">
            <a:off x="1028700" y="2626830"/>
            <a:ext cx="16230600" cy="1494155"/>
          </a:xfrm>
          <a:prstGeom prst="rect">
            <a:avLst/>
          </a:prstGeom>
        </p:spPr>
        <p:txBody>
          <a:bodyPr anchor="t" rtlCol="false" tIns="0" lIns="0" bIns="0" rIns="0">
            <a:spAutoFit/>
          </a:bodyPr>
          <a:lstStyle/>
          <a:p>
            <a:pPr>
              <a:lnSpc>
                <a:spcPts val="5979"/>
              </a:lnSpc>
              <a:spcBef>
                <a:spcPct val="0"/>
              </a:spcBef>
            </a:pPr>
            <a:r>
              <a:rPr lang="en-US" sz="4599" spc="45">
                <a:solidFill>
                  <a:srgbClr val="000000"/>
                </a:solidFill>
                <a:latin typeface="Tex Gyre Termes Bold"/>
              </a:rPr>
              <a:t>Problem Statement</a:t>
            </a:r>
            <a:r>
              <a:rPr lang="en-US" sz="4599" spc="45">
                <a:solidFill>
                  <a:srgbClr val="000000"/>
                </a:solidFill>
                <a:latin typeface="Tex Gyre Termes"/>
              </a:rPr>
              <a:t>:- Lack of consistency and motivation in daily DSA practice hampers skill development and career advancement.</a:t>
            </a:r>
          </a:p>
        </p:txBody>
      </p:sp>
      <p:sp>
        <p:nvSpPr>
          <p:cNvPr name="TextBox 6" id="6"/>
          <p:cNvSpPr txBox="true"/>
          <p:nvPr/>
        </p:nvSpPr>
        <p:spPr>
          <a:xfrm rot="0">
            <a:off x="1028700" y="6570070"/>
            <a:ext cx="16230600" cy="1512692"/>
          </a:xfrm>
          <a:prstGeom prst="rect">
            <a:avLst/>
          </a:prstGeom>
        </p:spPr>
        <p:txBody>
          <a:bodyPr anchor="t" rtlCol="false" tIns="0" lIns="0" bIns="0" rIns="0">
            <a:spAutoFit/>
          </a:bodyPr>
          <a:lstStyle/>
          <a:p>
            <a:pPr marL="1001856" indent="-500928" lvl="1">
              <a:lnSpc>
                <a:spcPts val="6032"/>
              </a:lnSpc>
              <a:buFont typeface="Arial"/>
              <a:buChar char="•"/>
            </a:pPr>
            <a:r>
              <a:rPr lang="en-US" sz="4640" spc="46">
                <a:solidFill>
                  <a:srgbClr val="000000"/>
                </a:solidFill>
                <a:latin typeface="Fira Sans Light"/>
              </a:rPr>
              <a:t>Utilize daily email notifications with motivation for goal-driven learning.</a:t>
            </a:r>
          </a:p>
        </p:txBody>
      </p:sp>
      <p:sp>
        <p:nvSpPr>
          <p:cNvPr name="TextBox 7" id="7"/>
          <p:cNvSpPr txBox="true"/>
          <p:nvPr/>
        </p:nvSpPr>
        <p:spPr>
          <a:xfrm rot="0">
            <a:off x="1028700" y="4681203"/>
            <a:ext cx="16230600" cy="1512697"/>
          </a:xfrm>
          <a:prstGeom prst="rect">
            <a:avLst/>
          </a:prstGeom>
        </p:spPr>
        <p:txBody>
          <a:bodyPr anchor="t" rtlCol="false" tIns="0" lIns="0" bIns="0" rIns="0">
            <a:spAutoFit/>
          </a:bodyPr>
          <a:lstStyle/>
          <a:p>
            <a:pPr marL="1001777" indent="-500888" lvl="1">
              <a:lnSpc>
                <a:spcPts val="6032"/>
              </a:lnSpc>
              <a:buFont typeface="Arial"/>
              <a:buChar char="•"/>
            </a:pPr>
            <a:r>
              <a:rPr lang="en-US" sz="4640" spc="46">
                <a:solidFill>
                  <a:srgbClr val="000000"/>
                </a:solidFill>
                <a:latin typeface="Fira Sans Light"/>
              </a:rPr>
              <a:t>Develop a web-based DSA progress tracker to boost consistency.</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6919881" y="365125"/>
            <a:ext cx="4448238"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Introduction</a:t>
            </a:r>
          </a:p>
        </p:txBody>
      </p:sp>
      <p:sp>
        <p:nvSpPr>
          <p:cNvPr name="TextBox 5" id="5"/>
          <p:cNvSpPr txBox="true"/>
          <p:nvPr/>
        </p:nvSpPr>
        <p:spPr>
          <a:xfrm rot="0">
            <a:off x="1028700" y="3458623"/>
            <a:ext cx="16230600" cy="2425319"/>
          </a:xfrm>
          <a:prstGeom prst="rect">
            <a:avLst/>
          </a:prstGeom>
        </p:spPr>
        <p:txBody>
          <a:bodyPr anchor="t" rtlCol="false" tIns="0" lIns="0" bIns="0" rIns="0">
            <a:spAutoFit/>
          </a:bodyPr>
          <a:lstStyle/>
          <a:p>
            <a:pPr algn="ctr">
              <a:lnSpc>
                <a:spcPts val="6495"/>
              </a:lnSpc>
            </a:pPr>
            <a:r>
              <a:rPr lang="en-US" sz="4639" spc="23">
                <a:solidFill>
                  <a:srgbClr val="000000"/>
                </a:solidFill>
                <a:latin typeface="Fira Sans Light Bold"/>
              </a:rPr>
              <a:t>This project aims to enhance DSA learning by creating a web tool that tracks progress, provides motivation, and fosters consistency.</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5884716" y="365125"/>
            <a:ext cx="6518567"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Literature Review</a:t>
            </a:r>
          </a:p>
        </p:txBody>
      </p:sp>
      <p:sp>
        <p:nvSpPr>
          <p:cNvPr name="TextBox 5" id="5"/>
          <p:cNvSpPr txBox="true"/>
          <p:nvPr/>
        </p:nvSpPr>
        <p:spPr>
          <a:xfrm rot="0">
            <a:off x="1028700" y="2470785"/>
            <a:ext cx="16417089" cy="5307330"/>
          </a:xfrm>
          <a:prstGeom prst="rect">
            <a:avLst/>
          </a:prstGeom>
        </p:spPr>
        <p:txBody>
          <a:bodyPr anchor="t" rtlCol="false" tIns="0" lIns="0" bIns="0" rIns="0">
            <a:spAutoFit/>
          </a:bodyPr>
          <a:lstStyle/>
          <a:p>
            <a:pPr>
              <a:lnSpc>
                <a:spcPts val="4680"/>
              </a:lnSpc>
              <a:spcBef>
                <a:spcPct val="0"/>
              </a:spcBef>
            </a:pPr>
            <a:r>
              <a:rPr lang="en-US" sz="3600" spc="36">
                <a:solidFill>
                  <a:srgbClr val="000000"/>
                </a:solidFill>
                <a:latin typeface="Fira Sans Light Bold"/>
              </a:rPr>
              <a:t>The project addresses a crucial need identified in the literature: the challenge of maintaining consistent progress in Data Structure and Algorithm (DSA) learning. Existing research highlights the significance of regular practice for skill development and career advancement in fields like software engineering and data science. This project seeks to bridge the gap by offering a user-friendly web platform that tracks daily DSA practice, sends reminders, and delivers motivational content, thereby empowering individuals to overcome the consistency barrier and achieve their DSA proficiency and career goals.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7454449" y="420688"/>
            <a:ext cx="3379102" cy="1139825"/>
          </a:xfrm>
          <a:prstGeom prst="rect">
            <a:avLst/>
          </a:prstGeom>
        </p:spPr>
        <p:txBody>
          <a:bodyPr anchor="t" rtlCol="false" tIns="0" lIns="0" bIns="0" rIns="0">
            <a:spAutoFit/>
          </a:bodyPr>
          <a:lstStyle/>
          <a:p>
            <a:pPr algn="ctr">
              <a:lnSpc>
                <a:spcPts val="9100"/>
              </a:lnSpc>
              <a:spcBef>
                <a:spcPct val="0"/>
              </a:spcBef>
            </a:pPr>
            <a:r>
              <a:rPr lang="en-US" sz="7000" spc="70">
                <a:solidFill>
                  <a:srgbClr val="000000"/>
                </a:solidFill>
                <a:latin typeface="Tex Gyre Termes Bold"/>
              </a:rPr>
              <a:t>Features</a:t>
            </a:r>
          </a:p>
        </p:txBody>
      </p:sp>
      <p:sp>
        <p:nvSpPr>
          <p:cNvPr name="TextBox 5" id="5"/>
          <p:cNvSpPr txBox="true"/>
          <p:nvPr/>
        </p:nvSpPr>
        <p:spPr>
          <a:xfrm rot="0">
            <a:off x="1028700" y="2458339"/>
            <a:ext cx="16230600" cy="4560697"/>
          </a:xfrm>
          <a:prstGeom prst="rect">
            <a:avLst/>
          </a:prstGeom>
        </p:spPr>
        <p:txBody>
          <a:bodyPr anchor="t" rtlCol="false" tIns="0" lIns="0" bIns="0" rIns="0">
            <a:spAutoFit/>
          </a:bodyPr>
          <a:lstStyle/>
          <a:p>
            <a:pPr marL="1001777" indent="-500888" lvl="1">
              <a:lnSpc>
                <a:spcPts val="6032"/>
              </a:lnSpc>
              <a:buFont typeface="Arial"/>
              <a:buChar char="•"/>
            </a:pPr>
            <a:r>
              <a:rPr lang="en-US" sz="4640" spc="46">
                <a:solidFill>
                  <a:srgbClr val="000000"/>
                </a:solidFill>
                <a:latin typeface="Fira Sans Light"/>
              </a:rPr>
              <a:t>User Registration/Login.</a:t>
            </a:r>
          </a:p>
          <a:p>
            <a:pPr marL="1001777" indent="-500888" lvl="1">
              <a:lnSpc>
                <a:spcPts val="6032"/>
              </a:lnSpc>
              <a:buFont typeface="Arial"/>
              <a:buChar char="•"/>
            </a:pPr>
            <a:r>
              <a:rPr lang="en-US" sz="4640" spc="46">
                <a:solidFill>
                  <a:srgbClr val="000000"/>
                </a:solidFill>
                <a:latin typeface="Fira Sans Light"/>
              </a:rPr>
              <a:t>Daily Progress Tracking.</a:t>
            </a:r>
          </a:p>
          <a:p>
            <a:pPr marL="1001777" indent="-500888" lvl="1">
              <a:lnSpc>
                <a:spcPts val="6032"/>
              </a:lnSpc>
              <a:buFont typeface="Arial"/>
              <a:buChar char="•"/>
            </a:pPr>
            <a:r>
              <a:rPr lang="en-US" sz="4640" spc="46">
                <a:solidFill>
                  <a:srgbClr val="000000"/>
                </a:solidFill>
                <a:latin typeface="Fira Sans Light"/>
              </a:rPr>
              <a:t>Automated Email Reminders.</a:t>
            </a:r>
          </a:p>
          <a:p>
            <a:pPr marL="1001777" indent="-500888" lvl="1">
              <a:lnSpc>
                <a:spcPts val="6032"/>
              </a:lnSpc>
              <a:buFont typeface="Arial"/>
              <a:buChar char="•"/>
            </a:pPr>
            <a:r>
              <a:rPr lang="en-US" sz="4640" spc="46">
                <a:solidFill>
                  <a:srgbClr val="000000"/>
                </a:solidFill>
                <a:latin typeface="Fira Sans Light"/>
              </a:rPr>
              <a:t>Motivational Quotes.</a:t>
            </a:r>
          </a:p>
          <a:p>
            <a:pPr marL="1001777" indent="-500888" lvl="1">
              <a:lnSpc>
                <a:spcPts val="6032"/>
              </a:lnSpc>
              <a:buFont typeface="Arial"/>
              <a:buChar char="•"/>
            </a:pPr>
            <a:r>
              <a:rPr lang="en-US" sz="4640" spc="46">
                <a:solidFill>
                  <a:srgbClr val="000000"/>
                </a:solidFill>
                <a:latin typeface="Fira Sans Light"/>
              </a:rPr>
              <a:t>Minimalistic UI.</a:t>
            </a:r>
          </a:p>
          <a:p>
            <a:pPr marL="1001777" indent="-500888" lvl="1">
              <a:lnSpc>
                <a:spcPts val="6032"/>
              </a:lnSpc>
              <a:buFont typeface="Arial"/>
              <a:buChar char="•"/>
            </a:pPr>
            <a:r>
              <a:rPr lang="en-US" sz="4640" spc="46">
                <a:solidFill>
                  <a:srgbClr val="000000"/>
                </a:solidFill>
                <a:latin typeface="Fira Sans Light"/>
              </a:rPr>
              <a:t>Individualized Tracking facility.</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496837" y="9258300"/>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5601553" y="355605"/>
            <a:ext cx="8321947" cy="1203315"/>
          </a:xfrm>
          <a:prstGeom prst="rect">
            <a:avLst/>
          </a:prstGeom>
        </p:spPr>
        <p:txBody>
          <a:bodyPr anchor="t" rtlCol="false" tIns="0" lIns="0" bIns="0" rIns="0">
            <a:spAutoFit/>
          </a:bodyPr>
          <a:lstStyle/>
          <a:p>
            <a:pPr algn="ctr">
              <a:lnSpc>
                <a:spcPts val="9800"/>
              </a:lnSpc>
            </a:pPr>
            <a:r>
              <a:rPr lang="en-US" sz="7000">
                <a:solidFill>
                  <a:srgbClr val="000000"/>
                </a:solidFill>
                <a:latin typeface="Tex Gyre Termes"/>
              </a:rPr>
              <a:t>Proposed Methodology</a:t>
            </a:r>
          </a:p>
        </p:txBody>
      </p:sp>
      <p:sp>
        <p:nvSpPr>
          <p:cNvPr name="TextBox 5" id="5"/>
          <p:cNvSpPr txBox="true"/>
          <p:nvPr/>
        </p:nvSpPr>
        <p:spPr>
          <a:xfrm rot="0">
            <a:off x="1220384" y="1853355"/>
            <a:ext cx="16230600" cy="5907405"/>
          </a:xfrm>
          <a:prstGeom prst="rect">
            <a:avLst/>
          </a:prstGeom>
        </p:spPr>
        <p:txBody>
          <a:bodyPr anchor="t" rtlCol="false" tIns="0" lIns="0" bIns="0" rIns="0">
            <a:spAutoFit/>
          </a:bodyPr>
          <a:lstStyle/>
          <a:p>
            <a:pPr marL="1036322" indent="-518161" lvl="1">
              <a:lnSpc>
                <a:spcPts val="6720"/>
              </a:lnSpc>
              <a:buFont typeface="Arial"/>
              <a:buChar char="•"/>
            </a:pPr>
            <a:r>
              <a:rPr lang="en-US" sz="4800">
                <a:solidFill>
                  <a:srgbClr val="000000"/>
                </a:solidFill>
                <a:latin typeface="Tex Gyre Termes"/>
              </a:rPr>
              <a:t>Identified the common struggle of individuals in maintaining consistency and motivation in daily DSA practice.</a:t>
            </a:r>
          </a:p>
          <a:p>
            <a:pPr marL="1036322" indent="-518161" lvl="1">
              <a:lnSpc>
                <a:spcPts val="6720"/>
              </a:lnSpc>
              <a:buFont typeface="Arial"/>
              <a:buChar char="•"/>
            </a:pPr>
            <a:r>
              <a:rPr lang="en-US" sz="4800">
                <a:solidFill>
                  <a:srgbClr val="000000"/>
                </a:solidFill>
                <a:latin typeface="Tex Gyre Termes"/>
              </a:rPr>
              <a:t>The project's uniqueness lies in its integration of personalized goal setting, daily progress tracking, automated email reminders, and motivational quotes, filling the gaps in existing solutions and providing a comprehensive approach to DSA skill development and consistency.</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814209" y="8773257"/>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name="TextBox 4" id="4"/>
          <p:cNvSpPr txBox="true"/>
          <p:nvPr/>
        </p:nvSpPr>
        <p:spPr>
          <a:xfrm rot="0">
            <a:off x="1278841" y="592647"/>
            <a:ext cx="15980459" cy="1193800"/>
          </a:xfrm>
          <a:prstGeom prst="rect">
            <a:avLst/>
          </a:prstGeom>
        </p:spPr>
        <p:txBody>
          <a:bodyPr anchor="t" rtlCol="false" tIns="0" lIns="0" bIns="0" rIns="0">
            <a:spAutoFit/>
          </a:bodyPr>
          <a:lstStyle/>
          <a:p>
            <a:pPr algn="ctr">
              <a:lnSpc>
                <a:spcPts val="9799"/>
              </a:lnSpc>
              <a:spcBef>
                <a:spcPct val="0"/>
              </a:spcBef>
            </a:pPr>
            <a:r>
              <a:rPr lang="en-US" sz="6999" spc="34">
                <a:solidFill>
                  <a:srgbClr val="000000"/>
                </a:solidFill>
                <a:latin typeface="Tex Gyre Termes"/>
              </a:rPr>
              <a:t>Hardware Requirements</a:t>
            </a:r>
          </a:p>
        </p:txBody>
      </p:sp>
      <p:sp>
        <p:nvSpPr>
          <p:cNvPr name="TextBox 5" id="5"/>
          <p:cNvSpPr txBox="true"/>
          <p:nvPr/>
        </p:nvSpPr>
        <p:spPr>
          <a:xfrm rot="0">
            <a:off x="1028700" y="2552280"/>
            <a:ext cx="16230600" cy="5398141"/>
          </a:xfrm>
          <a:prstGeom prst="rect">
            <a:avLst/>
          </a:prstGeom>
        </p:spPr>
        <p:txBody>
          <a:bodyPr anchor="t" rtlCol="false" tIns="0" lIns="0" bIns="0" rIns="0">
            <a:spAutoFit/>
          </a:bodyPr>
          <a:lstStyle/>
          <a:p>
            <a:pPr marL="1014632" indent="-507316" lvl="1">
              <a:lnSpc>
                <a:spcPts val="6109"/>
              </a:lnSpc>
              <a:buFont typeface="Arial"/>
              <a:buChar char="•"/>
            </a:pPr>
            <a:r>
              <a:rPr lang="en-US" sz="4699" spc="46">
                <a:solidFill>
                  <a:srgbClr val="000000"/>
                </a:solidFill>
                <a:latin typeface="Fira Sans Light"/>
              </a:rPr>
              <a:t>Browser</a:t>
            </a:r>
          </a:p>
          <a:p>
            <a:pPr marL="1014632" indent="-507316" lvl="1">
              <a:lnSpc>
                <a:spcPts val="6109"/>
              </a:lnSpc>
              <a:buFont typeface="Arial"/>
              <a:buChar char="•"/>
            </a:pPr>
            <a:r>
              <a:rPr lang="en-US" sz="4699" spc="46">
                <a:solidFill>
                  <a:srgbClr val="000000"/>
                </a:solidFill>
                <a:latin typeface="Fira Sans Light"/>
              </a:rPr>
              <a:t>Server</a:t>
            </a:r>
          </a:p>
          <a:p>
            <a:pPr marL="1014632" indent="-507316" lvl="1">
              <a:lnSpc>
                <a:spcPts val="6109"/>
              </a:lnSpc>
              <a:buFont typeface="Arial"/>
              <a:buChar char="•"/>
            </a:pPr>
            <a:r>
              <a:rPr lang="en-US" sz="4699" spc="46">
                <a:solidFill>
                  <a:srgbClr val="000000"/>
                </a:solidFill>
                <a:latin typeface="Fira Sans Light"/>
              </a:rPr>
              <a:t>API</a:t>
            </a:r>
          </a:p>
          <a:p>
            <a:pPr marL="1014632" indent="-507316" lvl="1">
              <a:lnSpc>
                <a:spcPts val="6109"/>
              </a:lnSpc>
              <a:buFont typeface="Arial"/>
              <a:buChar char="•"/>
            </a:pPr>
            <a:r>
              <a:rPr lang="en-US" sz="4699" spc="46">
                <a:solidFill>
                  <a:srgbClr val="000000"/>
                </a:solidFill>
                <a:latin typeface="Fira Sans Light"/>
              </a:rPr>
              <a:t>Web Hosting</a:t>
            </a:r>
          </a:p>
          <a:p>
            <a:pPr marL="1014632" indent="-507316" lvl="1">
              <a:lnSpc>
                <a:spcPts val="6109"/>
              </a:lnSpc>
              <a:buFont typeface="Arial"/>
              <a:buChar char="•"/>
            </a:pPr>
            <a:r>
              <a:rPr lang="en-US" sz="4699" spc="46">
                <a:solidFill>
                  <a:srgbClr val="000000"/>
                </a:solidFill>
                <a:latin typeface="Fira Sans Light"/>
              </a:rPr>
              <a:t>Processor :- Dual Core Pentium II (minimum)</a:t>
            </a:r>
          </a:p>
          <a:p>
            <a:pPr marL="1014632" indent="-507316" lvl="1">
              <a:lnSpc>
                <a:spcPts val="6109"/>
              </a:lnSpc>
              <a:buFont typeface="Arial"/>
              <a:buChar char="•"/>
            </a:pPr>
            <a:r>
              <a:rPr lang="en-US" sz="4699" spc="46">
                <a:solidFill>
                  <a:srgbClr val="000000"/>
                </a:solidFill>
                <a:latin typeface="Fira Sans Light"/>
              </a:rPr>
              <a:t>RAM :- 1GB</a:t>
            </a:r>
          </a:p>
          <a:p>
            <a:pPr marL="1014632" indent="-507316" lvl="1">
              <a:lnSpc>
                <a:spcPts val="6109"/>
              </a:lnSpc>
              <a:buFont typeface="Arial"/>
              <a:buChar char="•"/>
            </a:pPr>
            <a:r>
              <a:rPr lang="en-US" sz="4699" spc="46">
                <a:solidFill>
                  <a:srgbClr val="000000"/>
                </a:solidFill>
                <a:latin typeface="Fira Sans Light"/>
              </a:rPr>
              <a:t>Storage :- 10GB Free Storage.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DAFww_SnXtM</dc:identifier>
  <dcterms:modified xsi:type="dcterms:W3CDTF">2011-08-01T06:04:30Z</dcterms:modified>
  <cp:revision>1</cp:revision>
  <dc:title>Major Project Presentation</dc:title>
</cp:coreProperties>
</file>